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41" r:id="rId14"/>
    <p:sldId id="442" r:id="rId15"/>
    <p:sldId id="437" r:id="rId16"/>
    <p:sldId id="443" r:id="rId17"/>
    <p:sldId id="444" r:id="rId18"/>
    <p:sldId id="445" r:id="rId19"/>
    <p:sldId id="438" r:id="rId20"/>
    <p:sldId id="439" r:id="rId21"/>
    <p:sldId id="446" r:id="rId22"/>
    <p:sldId id="447" r:id="rId23"/>
    <p:sldId id="448" r:id="rId24"/>
    <p:sldId id="440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25" r:id="rId37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30A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04" autoAdjust="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9738AF-2240-4F68-9886-6531DA5A26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9372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8188"/>
            <a:ext cx="4916488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7912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0BA9E-ED2E-4171-BC4C-B37090ABF49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021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552B5-5239-48BC-9976-0079545FE3C9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36600"/>
            <a:ext cx="4919662" cy="368935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595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946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9B3E7-2418-4330-A2BB-2AAD4B667EBC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28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4990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7C6A4-FD83-4984-AF4A-58E2D78E7806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48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746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E71A8-29C0-4999-991D-6E898194A985}" type="slidenum">
              <a:rPr lang="hu-HU" altLang="hu-HU"/>
              <a:pPr/>
              <a:t>23</a:t>
            </a:fld>
            <a:endParaRPr lang="hu-HU" altLang="hu-HU"/>
          </a:p>
        </p:txBody>
      </p:sp>
      <p:sp>
        <p:nvSpPr>
          <p:cNvPr id="3368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0450" y="944563"/>
            <a:ext cx="4530725" cy="3397250"/>
          </a:xfrm>
          <a:ln/>
        </p:spPr>
      </p:sp>
      <p:sp>
        <p:nvSpPr>
          <p:cNvPr id="3368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78363"/>
            <a:ext cx="4594225" cy="36814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662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A3265-89C3-467B-944B-6E3718A5322E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09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678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06047-2CE2-4EF8-931E-A6581FC17B84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90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485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720D1-69BC-4CB4-9E30-7B0A9D3C9764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10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800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09D02-299B-4961-92C4-43BD27CBAF87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41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421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B6D2-A904-43DA-9C4C-452836629F90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051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966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F36F2-5A29-4B1E-972E-67E774F991D9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25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139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303DC-E9A9-444E-94A2-2EB5308FC6EF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461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8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AC38B-A81C-4CCA-BA26-EA36D63597BC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665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600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D117-D09A-4DED-863A-D127830A1B47}" type="slidenum">
              <a:rPr lang="hu-HU" altLang="hu-HU"/>
              <a:pPr/>
              <a:t>18</a:t>
            </a:fld>
            <a:endParaRPr lang="hu-HU" altLang="hu-HU"/>
          </a:p>
        </p:txBody>
      </p:sp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87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571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7394-86A2-40F8-8C5A-33C37DE5009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513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FDB96-0733-4517-8A41-7CBF6BB346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026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429D-7ACE-4AD9-B283-EE045438E64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870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03B3AA-9C2A-427F-8BB6-B70B6E47A34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25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89673-4828-4C52-A93B-7222C2B4C11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6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D7230-B237-46D5-B630-8FBE0388F5A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929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66E5-10CF-4BF1-9C2F-8B36B4D60A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553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B3EA-00DA-4C53-A9D0-3CF93D1380F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220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CB9B9-EB34-4E2F-B287-53FCC535445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347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CB60D-2865-48C8-AB0C-E7C687BB10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72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F5F5F-A005-459F-B0F6-ED9DE43202C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524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FB6C-F5DC-43F0-941B-AE08E8B6020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155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078F06-F211-4F5A-B89F-3C70C7182EDB}" type="slidenum">
              <a:rPr lang="hu-HU" altLang="hu-HU"/>
              <a:pPr/>
              <a:t>‹#›</a:t>
            </a:fld>
            <a:endParaRPr lang="hu-HU" altLang="hu-HU"/>
          </a:p>
        </p:txBody>
      </p:sp>
      <p:pic>
        <p:nvPicPr>
          <p:cNvPr id="1031" name="Picture 7" descr="alcsi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/>
          <a:stretch>
            <a:fillRect/>
          </a:stretch>
        </p:blipFill>
        <p:spPr bwMode="auto">
          <a:xfrm>
            <a:off x="0" y="6308725"/>
            <a:ext cx="45704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4572000" y="6305550"/>
            <a:ext cx="3995738" cy="552450"/>
            <a:chOff x="2880" y="3972"/>
            <a:chExt cx="2517" cy="348"/>
          </a:xfrm>
        </p:grpSpPr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292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72"/>
              <a:ext cx="1270" cy="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icrotest1@t-online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32B-67A1-4377-ABC1-2A6EA0B24E5A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6943-18F6-4F39-BB1B-DFBA3CFC9E34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KÜLÖNBÖZŐ BAKTÉRIUMOK</a:t>
            </a: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en-GB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REDOX-GÖRBÉI</a:t>
            </a:r>
            <a:endParaRPr lang="hu-HU" altLang="hu-HU" sz="4000" b="1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07206" name="Object 6"/>
          <p:cNvGraphicFramePr>
            <a:graphicFrameLocks noGrp="1" noChangeAspect="1"/>
          </p:cNvGraphicFramePr>
          <p:nvPr>
            <p:ph/>
          </p:nvPr>
        </p:nvGraphicFramePr>
        <p:xfrm>
          <a:off x="684213" y="1598613"/>
          <a:ext cx="7920037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9" name="Chart" r:id="rId3" imgW="4896029" imgH="2600325" progId="Excel.Chart.8">
                  <p:embed followColorScheme="full"/>
                </p:oleObj>
              </mc:Choice>
              <mc:Fallback>
                <p:oleObj name="Chart" r:id="rId3" imgW="4896029" imgH="2600325" progId="Excel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98613"/>
                        <a:ext cx="7920037" cy="420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FC1-A6D2-46F6-A221-F21F1573684F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MÉRŐBERENDEZÉS 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(16 csatorna)</a:t>
            </a:r>
          </a:p>
        </p:txBody>
      </p:sp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7739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1979-2383-4739-BAAE-E185B304BC80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MÉRŐCELLÁK</a:t>
            </a:r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3240088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"/>
          <a:stretch>
            <a:fillRect/>
          </a:stretch>
        </p:blipFill>
        <p:spPr bwMode="auto">
          <a:xfrm>
            <a:off x="3348038" y="1844675"/>
            <a:ext cx="26019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1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3088"/>
            <a:ext cx="2836863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827088" y="5373688"/>
            <a:ext cx="7705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hu-HU" altLang="hu-HU" sz="1800">
                <a:latin typeface="Calibri" panose="020F0502020204030204" pitchFamily="34" charset="0"/>
              </a:rPr>
              <a:t>direkt mérőcella		kémcső cella	         indirekt mérőcella</a:t>
            </a:r>
            <a:r>
              <a:rPr lang="hu-HU" altLang="hu-HU">
                <a:latin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632700" cy="41735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Lemezöntés, szélesztés</a:t>
            </a:r>
          </a:p>
          <a:p>
            <a:pPr marL="377825" indent="-377825" defTabSz="1008063">
              <a:lnSpc>
                <a:spcPct val="13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100">
                <a:latin typeface="Calibri" panose="020F0502020204030204" pitchFamily="34" charset="0"/>
              </a:rPr>
              <a:t>Látható telepek kialakulása</a:t>
            </a:r>
          </a:p>
          <a:p>
            <a:pPr marL="819150" lvl="1" indent="-315913" defTabSz="1008063">
              <a:lnSpc>
                <a:spcPct val="13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Különálló (feltételezetten 1 telepképző egységből kiinduló), kb. 10</a:t>
            </a:r>
            <a:r>
              <a:rPr lang="hu-HU" altLang="hu-HU" sz="2000" baseline="33000">
                <a:latin typeface="Calibri" panose="020F0502020204030204" pitchFamily="34" charset="0"/>
              </a:rPr>
              <a:t>6</a:t>
            </a:r>
            <a:r>
              <a:rPr lang="hu-HU" altLang="hu-HU" sz="2000">
                <a:latin typeface="Calibri" panose="020F0502020204030204" pitchFamily="34" charset="0"/>
              </a:rPr>
              <a:t> – 10</a:t>
            </a:r>
            <a:r>
              <a:rPr lang="hu-HU" altLang="hu-HU" sz="2000" baseline="33000">
                <a:latin typeface="Calibri" panose="020F0502020204030204" pitchFamily="34" charset="0"/>
              </a:rPr>
              <a:t>7</a:t>
            </a:r>
            <a:r>
              <a:rPr lang="hu-HU" altLang="hu-HU" sz="2000">
                <a:latin typeface="Calibri" panose="020F0502020204030204" pitchFamily="34" charset="0"/>
              </a:rPr>
              <a:t> sejtből álló populáció.</a:t>
            </a:r>
          </a:p>
          <a:p>
            <a:pPr marL="1260475" lvl="2" indent="-252413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1800"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Határhígítás (MPN)</a:t>
            </a:r>
            <a:endParaRPr lang="hu-HU" altLang="hu-HU" sz="2800" u="sng">
              <a:solidFill>
                <a:srgbClr val="280099"/>
              </a:solidFill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100">
                <a:latin typeface="Calibri" panose="020F0502020204030204" pitchFamily="34" charset="0"/>
              </a:rPr>
              <a:t>Látható zavarosodás kialakulása, steril csövek jelenléte.</a:t>
            </a:r>
          </a:p>
          <a:p>
            <a:pPr marL="819150" lvl="1" indent="-315913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Néhány (max. 10) sejtből kb. 10</a:t>
            </a:r>
            <a:r>
              <a:rPr lang="hu-HU" altLang="hu-HU" sz="2000" baseline="33000">
                <a:latin typeface="Calibri" panose="020F0502020204030204" pitchFamily="34" charset="0"/>
              </a:rPr>
              <a:t>7</a:t>
            </a:r>
            <a:r>
              <a:rPr lang="hu-HU" altLang="hu-HU" sz="2000">
                <a:latin typeface="Calibri" panose="020F0502020204030204" pitchFamily="34" charset="0"/>
              </a:rPr>
              <a:t>-10</a:t>
            </a:r>
            <a:r>
              <a:rPr lang="hu-HU" altLang="hu-HU" sz="2000" baseline="33000">
                <a:latin typeface="Calibri" panose="020F0502020204030204" pitchFamily="34" charset="0"/>
              </a:rPr>
              <a:t>8</a:t>
            </a:r>
            <a:r>
              <a:rPr lang="hu-HU" altLang="hu-HU" sz="2000">
                <a:latin typeface="Calibri" panose="020F0502020204030204" pitchFamily="34" charset="0"/>
              </a:rPr>
              <a:t> sejt/ml sűrűségű populáció.</a:t>
            </a: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SZAPORODÁS DETEKTÁLÁSA TENYÉSZTÉSES MÓDSZEREKNÉL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557338"/>
            <a:ext cx="7808913" cy="44227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700">
                <a:latin typeface="Calibri" panose="020F0502020204030204" pitchFamily="34" charset="0"/>
              </a:rPr>
              <a:t>A redox-potenciál változásának sebessége haladja meg az előírt kritikus értéket.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Detektációs kritérium:</a:t>
            </a:r>
          </a:p>
          <a:p>
            <a:pPr marL="377825" indent="-377825" defTabSz="1008063">
              <a:lnSpc>
                <a:spcPct val="117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2700">
              <a:solidFill>
                <a:srgbClr val="280099"/>
              </a:solidFill>
              <a:latin typeface="Calibri" panose="020F0502020204030204" pitchFamily="34" charset="0"/>
            </a:endParaRPr>
          </a:p>
          <a:p>
            <a:pPr marL="377825" indent="-377825" algn="ctr" defTabSz="1008063">
              <a:lnSpc>
                <a:spcPct val="117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700">
                <a:latin typeface="Calibri" panose="020F0502020204030204" pitchFamily="34" charset="0"/>
                <a:cs typeface="Arial" panose="020B0604020202020204" pitchFamily="34" charset="0"/>
              </a:rPr>
              <a:t>pl:   |d</a:t>
            </a:r>
            <a:r>
              <a:rPr lang="hu-HU" altLang="hu-HU" sz="2700">
                <a:latin typeface="Calibri" panose="020F0502020204030204" pitchFamily="34" charset="0"/>
              </a:rPr>
              <a:t>E/</a:t>
            </a:r>
            <a:r>
              <a:rPr lang="hu-HU" altLang="hu-HU" sz="2700">
                <a:latin typeface="Calibri" panose="020F0502020204030204" pitchFamily="34" charset="0"/>
                <a:cs typeface="Arial" panose="020B0604020202020204" pitchFamily="34" charset="0"/>
              </a:rPr>
              <a:t>dt|</a:t>
            </a:r>
            <a:r>
              <a:rPr lang="hu-HU" altLang="hu-HU" sz="2700">
                <a:latin typeface="Calibri" panose="020F0502020204030204" pitchFamily="34" charset="0"/>
              </a:rPr>
              <a:t>&gt; 0,5 mV/min</a:t>
            </a:r>
          </a:p>
          <a:p>
            <a:pPr marL="377825" indent="-377825" defTabSz="1008063">
              <a:lnSpc>
                <a:spcPct val="117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2700">
              <a:latin typeface="Calibri" panose="020F0502020204030204" pitchFamily="34" charset="0"/>
            </a:endParaRPr>
          </a:p>
          <a:p>
            <a:pPr marL="377825" indent="-377825" algn="ctr" defTabSz="1008063">
              <a:lnSpc>
                <a:spcPct val="117000"/>
              </a:lnSpc>
              <a:spcBef>
                <a:spcPts val="7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700">
                <a:latin typeface="Calibri" panose="020F0502020204030204" pitchFamily="34" charset="0"/>
              </a:rPr>
              <a:t>Mikroorganizmustól és tápoldattól függően 0,4 – 1,0 mV/min közötti érték</a:t>
            </a:r>
            <a:r>
              <a:rPr lang="en-GB" altLang="hu-HU" sz="270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SZAPORODÁS DETEKTÁLÁSA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REDOX-POTENCIÁL MÉRÉSNÉL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041-94C9-4F00-B1AB-F5515D3B5E1D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REDOX-GÖRBE JELLEMZŐ PARAMÉTEREI</a:t>
            </a:r>
            <a:r>
              <a:rPr lang="en-GB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endParaRPr lang="hu-HU" altLang="hu-HU" sz="4000" b="1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15396" name="Picture 4" descr="Redox-szaporo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7"/>
          <a:stretch>
            <a:fillRect/>
          </a:stretch>
        </p:blipFill>
        <p:spPr bwMode="auto">
          <a:xfrm>
            <a:off x="755650" y="1268413"/>
            <a:ext cx="7705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16113"/>
            <a:ext cx="783748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hu-HU" sz="3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DETEKTÁCIÓS </a:t>
            </a:r>
            <a:r>
              <a:rPr lang="hu-HU" altLang="hu-HU" sz="3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</a:t>
            </a:r>
            <a:r>
              <a:rPr lang="en-GB" altLang="hu-HU" sz="34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RITÉRIUMOKHOZ TARTOZÓ MIKROBASZÁMOK</a:t>
            </a:r>
            <a:endParaRPr lang="hu-HU" altLang="hu-HU" sz="3400" b="1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412875"/>
            <a:ext cx="7808913" cy="46799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algn="ctr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Detektációs idő (Time To Detection, TTD):</a:t>
            </a:r>
            <a:b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a detektációs kritérium eléréséig szükséges idő</a:t>
            </a:r>
            <a:r>
              <a:rPr lang="hu-HU" altLang="hu-HU" sz="310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marL="377825" indent="-377825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10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u="sng">
                <a:solidFill>
                  <a:srgbClr val="280099"/>
                </a:solidFill>
                <a:latin typeface="Calibri" panose="020F0502020204030204" pitchFamily="34" charset="0"/>
              </a:rPr>
              <a:t>Lemezöntés, szélesztés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Látható telepek kialakulása (10</a:t>
            </a:r>
            <a:r>
              <a:rPr lang="hu-HU" altLang="hu-HU" sz="2000" baseline="33000">
                <a:latin typeface="Calibri" panose="020F0502020204030204" pitchFamily="34" charset="0"/>
              </a:rPr>
              <a:t>6</a:t>
            </a:r>
            <a:r>
              <a:rPr lang="hu-HU" altLang="hu-HU" sz="2000">
                <a:latin typeface="Calibri" panose="020F0502020204030204" pitchFamily="34" charset="0"/>
              </a:rPr>
              <a:t>–10</a:t>
            </a:r>
            <a:r>
              <a:rPr lang="hu-HU" altLang="hu-HU" sz="2000" baseline="33000">
                <a:latin typeface="Calibri" panose="020F0502020204030204" pitchFamily="34" charset="0"/>
              </a:rPr>
              <a:t>7</a:t>
            </a:r>
            <a:r>
              <a:rPr lang="hu-HU" altLang="hu-HU" sz="2000">
                <a:latin typeface="Calibri" panose="020F0502020204030204" pitchFamily="34" charset="0"/>
              </a:rPr>
              <a:t> sejt)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1 sejtből indulva</a:t>
            </a:r>
          </a:p>
          <a:p>
            <a:pPr marL="1763713" lvl="3" indent="-252413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solidFill>
                  <a:srgbClr val="B80047"/>
                </a:solidFill>
                <a:latin typeface="Calibri" panose="020F0502020204030204" pitchFamily="34" charset="0"/>
              </a:rPr>
              <a:t>	Független a kiinduló mikrobaszámtól.</a:t>
            </a:r>
          </a:p>
          <a:p>
            <a:pPr marL="1763713" lvl="3" indent="-252413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>
              <a:solidFill>
                <a:srgbClr val="B80047"/>
              </a:solidFill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68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 u="sng">
                <a:solidFill>
                  <a:srgbClr val="280099"/>
                </a:solidFill>
                <a:latin typeface="Calibri" panose="020F0502020204030204" pitchFamily="34" charset="0"/>
              </a:rPr>
              <a:t>Határhígítás (MPN)</a:t>
            </a:r>
          </a:p>
          <a:p>
            <a:pPr marL="377825" indent="-377825" defTabSz="1008063">
              <a:lnSpc>
                <a:spcPct val="6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Látható zavarosodás kialakulása (10</a:t>
            </a:r>
            <a:r>
              <a:rPr lang="hu-HU" altLang="hu-HU" sz="2000" baseline="33000">
                <a:latin typeface="Calibri" panose="020F0502020204030204" pitchFamily="34" charset="0"/>
              </a:rPr>
              <a:t>7</a:t>
            </a:r>
            <a:r>
              <a:rPr lang="hu-HU" altLang="hu-HU" sz="2000">
                <a:latin typeface="Calibri" panose="020F0502020204030204" pitchFamily="34" charset="0"/>
              </a:rPr>
              <a:t>-10</a:t>
            </a:r>
            <a:r>
              <a:rPr lang="hu-HU" altLang="hu-HU" sz="2000" baseline="33000">
                <a:latin typeface="Calibri" panose="020F0502020204030204" pitchFamily="34" charset="0"/>
              </a:rPr>
              <a:t>8</a:t>
            </a:r>
            <a:r>
              <a:rPr lang="hu-HU" altLang="hu-HU" sz="2000">
                <a:latin typeface="Calibri" panose="020F0502020204030204" pitchFamily="34" charset="0"/>
              </a:rPr>
              <a:t> sejt/ml)</a:t>
            </a:r>
          </a:p>
          <a:p>
            <a:pPr marL="377825" indent="-377825" defTabSz="1008063">
              <a:lnSpc>
                <a:spcPct val="6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1-10 sejtből indulva</a:t>
            </a:r>
            <a:endParaRPr lang="hu-HU" altLang="hu-HU" sz="2000">
              <a:solidFill>
                <a:srgbClr val="280099"/>
              </a:solidFill>
              <a:latin typeface="Calibri" panose="020F0502020204030204" pitchFamily="34" charset="0"/>
            </a:endParaRPr>
          </a:p>
          <a:p>
            <a:pPr marL="1763713" lvl="3" indent="-252413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solidFill>
                  <a:srgbClr val="B80047"/>
                </a:solidFill>
                <a:latin typeface="Calibri" panose="020F0502020204030204" pitchFamily="34" charset="0"/>
              </a:rPr>
              <a:t>	Független a kiinduló mikrobaszámtól.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TENYÉSZTÉSES MÓDSZEREKHEZ TARTOZÓ DETEKTÁCIÓS IDŐK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10500" cy="3384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60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u-HU" altLang="hu-HU" sz="270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10</a:t>
            </a:r>
            <a:r>
              <a:rPr lang="hu-HU" altLang="hu-HU" sz="2400" baseline="33000">
                <a:solidFill>
                  <a:schemeClr val="tx2"/>
                </a:solidFill>
                <a:latin typeface="Calibri" panose="020F0502020204030204" pitchFamily="34" charset="0"/>
              </a:rPr>
              <a:t>6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–10</a:t>
            </a:r>
            <a:r>
              <a:rPr lang="hu-HU" altLang="hu-HU" sz="2400" baseline="33000">
                <a:solidFill>
                  <a:schemeClr val="tx2"/>
                </a:solidFill>
                <a:latin typeface="Calibri" panose="020F0502020204030204" pitchFamily="34" charset="0"/>
              </a:rPr>
              <a:t>7 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sejt/ml koncentráció elérése az inokulumról indulva.</a:t>
            </a:r>
            <a:r>
              <a:rPr lang="hu-HU" altLang="hu-HU" sz="2400">
                <a:latin typeface="Calibri" panose="020F0502020204030204" pitchFamily="34" charset="0"/>
              </a:rPr>
              <a:t> </a:t>
            </a:r>
            <a:r>
              <a:rPr lang="hu-HU" altLang="hu-HU" sz="2400" b="1">
                <a:solidFill>
                  <a:srgbClr val="B80047"/>
                </a:solidFill>
                <a:latin typeface="Calibri" panose="020F0502020204030204" pitchFamily="34" charset="0"/>
              </a:rPr>
              <a:t>A kiindulási sejtszám függvénye.</a:t>
            </a:r>
          </a:p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 sz="2400" b="1">
              <a:solidFill>
                <a:srgbClr val="B80047"/>
              </a:solidFill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>
                <a:latin typeface="Calibri" panose="020F0502020204030204" pitchFamily="34" charset="0"/>
              </a:rPr>
              <a:t>	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Meghatározva a TTD és a kiindulási sejtkoncentráció közötti összefüggést, kalibrációs görbe alapján a kiindulási mikrobák száma (lgNo) TTD méréssel becsülhető.</a:t>
            </a: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DETEKTÁCIÓS IDŐK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BDAE-067C-4F9C-A951-C0D5D9CA40E4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KIINDULÁSI SEJTSZÁM HATÁSA A REDOX-GÖRBÉRE</a:t>
            </a:r>
          </a:p>
        </p:txBody>
      </p:sp>
      <p:graphicFrame>
        <p:nvGraphicFramePr>
          <p:cNvPr id="316420" name="Object 4"/>
          <p:cNvGraphicFramePr>
            <a:graphicFrameLocks noGrp="1" noChangeAspect="1"/>
          </p:cNvGraphicFramePr>
          <p:nvPr>
            <p:ph/>
          </p:nvPr>
        </p:nvGraphicFramePr>
        <p:xfrm>
          <a:off x="539750" y="1268413"/>
          <a:ext cx="8135938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3" name="Chart" r:id="rId3" imgW="4753051" imgH="2743200" progId="Excel.Chart.8">
                  <p:embed/>
                </p:oleObj>
              </mc:Choice>
              <mc:Fallback>
                <p:oleObj name="Chart" r:id="rId3" imgW="4753051" imgH="27432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8135938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ABD2-1144-4F26-BCF1-549C13FF0035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27088" y="692150"/>
            <a:ext cx="73263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hu-H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MICROTESTER</a:t>
            </a:r>
            <a:endParaRPr lang="hu-HU" altLang="hu-HU" sz="40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hu-HU" altLang="hu-HU" sz="40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GB" altLang="hu-H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ÚJ TECHNIKA A MIKROBIOLÓGIÁBAN</a:t>
            </a:r>
            <a:endParaRPr lang="hu-HU" altLang="hu-HU" sz="4000">
              <a:latin typeface="Calibri" panose="020F0502020204030204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5073650"/>
            <a:ext cx="8208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Dr. Reichart Olivér</a:t>
            </a:r>
          </a:p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Dr. Szakmár Katalin</a:t>
            </a:r>
          </a:p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Budapest, 2012. február 15.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42988" y="3429000"/>
            <a:ext cx="7326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u-HU" alt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redox-potenciál mérésen alapuló gyors vizsgálati módszer elméleti háttere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8D5F8-1CA9-489E-9415-1438DEA935AA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KALIBRÁCIÓS GÖRBE</a:t>
            </a:r>
          </a:p>
        </p:txBody>
      </p:sp>
      <p:graphicFrame>
        <p:nvGraphicFramePr>
          <p:cNvPr id="317444" name="Object 4"/>
          <p:cNvGraphicFramePr>
            <a:graphicFrameLocks noGrp="1" noChangeAspect="1"/>
          </p:cNvGraphicFramePr>
          <p:nvPr>
            <p:ph/>
          </p:nvPr>
        </p:nvGraphicFramePr>
        <p:xfrm>
          <a:off x="468313" y="1341438"/>
          <a:ext cx="8207375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7" name="Chart" r:id="rId3" imgW="4753051" imgH="2743200" progId="Excel.Chart.8">
                  <p:embed/>
                </p:oleObj>
              </mc:Choice>
              <mc:Fallback>
                <p:oleObj name="Chart" r:id="rId3" imgW="4753051" imgH="27432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07375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054850" cy="43211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0200" indent="-330200" defTabSz="449263">
              <a:lnSpc>
                <a:spcPct val="109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Jelenlét/hiány próba</a:t>
            </a: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330200" indent="-330200" defTabSz="449263">
              <a:lnSpc>
                <a:spcPct val="109000"/>
              </a:lnSpc>
              <a:spcBef>
                <a:spcPts val="8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Minta közvetlen beoltása</a:t>
            </a:r>
            <a:endParaRPr lang="hu-HU" altLang="hu-HU" sz="2000">
              <a:latin typeface="Calibri" panose="020F0502020204030204" pitchFamily="34" charset="0"/>
            </a:endParaRPr>
          </a:p>
          <a:p>
            <a:pPr marL="330200" indent="-330200" defTabSz="449263">
              <a:lnSpc>
                <a:spcPct val="109000"/>
              </a:lnSpc>
              <a:spcBef>
                <a:spcPts val="800"/>
              </a:spcBef>
              <a:buClr>
                <a:srgbClr val="CCECFF"/>
              </a:buClr>
              <a:buSzPct val="43000"/>
              <a:buFont typeface="Times New Roman" panose="02020603050405020304" pitchFamily="18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Nagyságrendi becslés (Titer)</a:t>
            </a: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330200" indent="-330200" defTabSz="449263">
              <a:lnSpc>
                <a:spcPct val="109000"/>
              </a:lnSpc>
              <a:spcBef>
                <a:spcPts val="8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H</a:t>
            </a:r>
            <a:r>
              <a:rPr lang="hu-HU" altLang="hu-HU" sz="2000">
                <a:latin typeface="Calibri" panose="020F0502020204030204" pitchFamily="34" charset="0"/>
              </a:rPr>
              <a:t>í</a:t>
            </a:r>
            <a:r>
              <a:rPr lang="en-GB" altLang="hu-HU" sz="2000">
                <a:latin typeface="Calibri" panose="020F0502020204030204" pitchFamily="34" charset="0"/>
              </a:rPr>
              <a:t>gítási sor készítése, mérés</a:t>
            </a:r>
            <a:endParaRPr lang="hu-HU" altLang="hu-HU" sz="2000">
              <a:latin typeface="Calibri" panose="020F0502020204030204" pitchFamily="34" charset="0"/>
            </a:endParaRPr>
          </a:p>
          <a:p>
            <a:pPr marL="330200" indent="-330200" defTabSz="449263">
              <a:lnSpc>
                <a:spcPct val="109000"/>
              </a:lnSpc>
              <a:spcBef>
                <a:spcPts val="8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Eredmény megadása nagyságrendként</a:t>
            </a:r>
          </a:p>
          <a:p>
            <a:pPr marL="330200" indent="-330200" defTabSz="449263">
              <a:lnSpc>
                <a:spcPct val="109000"/>
              </a:lnSpc>
              <a:spcBef>
                <a:spcPts val="700"/>
              </a:spcBef>
              <a:buClr>
                <a:srgbClr val="CCECFF"/>
              </a:buClr>
              <a:buSzPct val="43000"/>
              <a:buFont typeface="Times New Roman" panose="02020603050405020304" pitchFamily="18" charset="0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MPN módszer</a:t>
            </a: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endParaRPr lang="en-GB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330200" indent="-3302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	Hígítási sor készítése</a:t>
            </a:r>
          </a:p>
          <a:p>
            <a:pPr marL="330200" indent="-3302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	Hígításonként beoltások</a:t>
            </a:r>
          </a:p>
          <a:p>
            <a:pPr marL="330200" indent="-3302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altLang="hu-HU" sz="2000">
                <a:latin typeface="Calibri" panose="020F0502020204030204" pitchFamily="34" charset="0"/>
              </a:rPr>
              <a:t>	Kiértékelés </a:t>
            </a:r>
            <a:r>
              <a:rPr lang="hu-HU" altLang="hu-HU" sz="2000">
                <a:latin typeface="Calibri" panose="020F0502020204030204" pitchFamily="34" charset="0"/>
              </a:rPr>
              <a:t>automatikusan</a:t>
            </a:r>
            <a:endParaRPr lang="en-GB" altLang="hu-HU" sz="2000">
              <a:latin typeface="Calibri" panose="020F0502020204030204" pitchFamily="34" charset="0"/>
            </a:endParaRP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MÉRÉSI MÓDSZEREK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KALIBRÁCIÓS GÖRBE NÉLKÜL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70000"/>
            <a:ext cx="7929562" cy="48228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27025" indent="-327025" defTabSz="1008063">
              <a:lnSpc>
                <a:spcPct val="117000"/>
              </a:lnSpc>
              <a:spcBef>
                <a:spcPts val="800"/>
              </a:spcBef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Kalibrációs görbe felvétele: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Telepszám és TTD összefüggés meghatározása.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Egyenlet betáplálása a gépbe.</a:t>
            </a:r>
          </a:p>
          <a:p>
            <a:pPr marL="327025" indent="-327025" defTabSz="1008063">
              <a:lnSpc>
                <a:spcPct val="117000"/>
              </a:lnSpc>
              <a:buClr>
                <a:srgbClr val="99FF99"/>
              </a:buClr>
              <a:buSzPct val="80000"/>
              <a:buFont typeface="Wingdings" panose="05000000000000000000" pitchFamily="2" charset="2"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Mikroba (telepképző egység) szám meghatározás: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Közvetlenül a mintából.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Előzetesen hígított mintából.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Előzetesen koncentrált (membránszűrt) mintából.</a:t>
            </a:r>
            <a:endParaRPr lang="hu-HU" altLang="hu-HU" sz="3100">
              <a:latin typeface="Calibri" panose="020F0502020204030204" pitchFamily="34" charset="0"/>
            </a:endParaRP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buFontTx/>
              <a:buNone/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Probléma:</a:t>
            </a:r>
          </a:p>
          <a:p>
            <a:pPr marL="327025" indent="-327025" defTabSz="1008063">
              <a:lnSpc>
                <a:spcPct val="117000"/>
              </a:lnSpc>
              <a:spcBef>
                <a:spcPts val="700"/>
              </a:spcBef>
              <a:tabLst>
                <a:tab pos="354013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Csak akkor alkalmazható, ha a mikroflóra összetétele ismert és van kalibrációs görbénk.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MÉRÉS ELŐZETESEN FELVETT (KÜLSŐ) KALIBRÁCIÓS GÖRBE ALAPJÁN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57338"/>
            <a:ext cx="7961313" cy="4735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MPN módszeren alapuló kiértékelés:</a:t>
            </a:r>
            <a:endParaRPr lang="hu-HU" altLang="hu-HU" sz="28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Hígítási sor készítése hígításonként egy, vagy több leoltással.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Redox-görbék felvétele.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A TTD értékek meghatározása. (Ha szükséges.)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Szaporodást mutató és nem mutató hígítási szintek alapján az MPN érték meghatározása.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Az MPN érték és a különböző hígítási szintekhez tartozó TTD értékek ismeretében a kalibrációs görbe felvétele.</a:t>
            </a:r>
          </a:p>
          <a:p>
            <a:pPr marL="377825" indent="-377825" defTabSz="1008063">
              <a:lnSpc>
                <a:spcPct val="117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A kalibrációs görbe alapján a hasonló minták mikrobaszámának  kiszámítása.</a:t>
            </a:r>
            <a:endParaRPr lang="hu-HU" altLang="hu-HU" sz="2200">
              <a:solidFill>
                <a:srgbClr val="280099"/>
              </a:solidFill>
              <a:latin typeface="Calibri" panose="020F0502020204030204" pitchFamily="34" charset="0"/>
            </a:endParaRP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MÉRÉS MINTÁBÓL FELVETT (BELSŐ) KALIBRÁCIÓS GÖRBE ALAPJÁN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FC6F-BC11-42AA-B7C0-DC466635DBC8}" type="slidenum">
              <a:rPr lang="hu-HU" altLang="hu-HU"/>
              <a:pPr/>
              <a:t>24</a:t>
            </a:fld>
            <a:endParaRPr lang="hu-HU" altLang="hu-HU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ESCHERICHIA COLI BELSŐ KALIBRÁCIÓS GÖRBÉJÉNEK FELVÉTELE 1.</a:t>
            </a:r>
          </a:p>
        </p:txBody>
      </p:sp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08125"/>
            <a:ext cx="8748713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45F2-6410-452B-B8FE-C70CC234F352}" type="slidenum">
              <a:rPr lang="hu-HU" altLang="hu-HU"/>
              <a:pPr/>
              <a:t>25</a:t>
            </a:fld>
            <a:endParaRPr lang="hu-HU" altLang="hu-HU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ESCHERICHIA COLI BELSŐ KALIBRÁCIÓS GÖRBÉJÉNEK FELVÉTELE 2.</a:t>
            </a:r>
          </a:p>
        </p:txBody>
      </p:sp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489825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C1D9-4D61-4602-B80A-74A0571FAA69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ESCHERICHIA COLI BELSŐ KALIBRÁCIÓS GÖRBÉJÉNEK FELVÉTELE 3.</a:t>
            </a:r>
          </a:p>
        </p:txBody>
      </p:sp>
      <p:pic>
        <p:nvPicPr>
          <p:cNvPr id="338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08100"/>
            <a:ext cx="734536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1412875"/>
            <a:ext cx="7808912" cy="44656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22275" indent="-317500" defTabSz="4492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Elméleti alapok</a:t>
            </a:r>
            <a:r>
              <a:rPr lang="hu-HU" altLang="hu-HU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endParaRPr lang="en-GB" altLang="hu-HU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422275" indent="-3175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A szaporodás 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során keletkező CO</a:t>
            </a:r>
            <a:r>
              <a:rPr lang="hu-HU" altLang="hu-HU" sz="24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-ot lúgban elnyeletjük és az oldat redox-potenciál változását mérjük.</a:t>
            </a:r>
          </a:p>
          <a:p>
            <a:pPr marL="422275" indent="-3175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>
                <a:solidFill>
                  <a:schemeClr val="tx2"/>
                </a:solidFill>
                <a:latin typeface="Calibri" panose="020F0502020204030204" pitchFamily="34" charset="0"/>
              </a:rPr>
              <a:t>Az elnyelető oldatban a potenciál-meghatározó összefüggés:</a:t>
            </a:r>
            <a:endParaRPr lang="en-GB" altLang="hu-HU" sz="2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339973" name="Object 5"/>
          <p:cNvGraphicFramePr>
            <a:graphicFrameLocks noChangeAspect="1"/>
          </p:cNvGraphicFramePr>
          <p:nvPr/>
        </p:nvGraphicFramePr>
        <p:xfrm>
          <a:off x="2309813" y="4149725"/>
          <a:ext cx="420687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7" name="Egyenlet" r:id="rId4" imgW="2336800" imgH="520700" progId="Equation.3">
                  <p:embed/>
                </p:oleObj>
              </mc:Choice>
              <mc:Fallback>
                <p:oleObj name="Egyenlet" r:id="rId4" imgW="23368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4149725"/>
                        <a:ext cx="420687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3F64-44E3-44DA-8D88-7C4DDC63B432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MÉRÉS</a:t>
            </a:r>
          </a:p>
        </p:txBody>
      </p:sp>
      <p:graphicFrame>
        <p:nvGraphicFramePr>
          <p:cNvPr id="342020" name="Object 4"/>
          <p:cNvGraphicFramePr>
            <a:graphicFrameLocks noGrp="1" noChangeAspect="1"/>
          </p:cNvGraphicFramePr>
          <p:nvPr>
            <p:ph/>
          </p:nvPr>
        </p:nvGraphicFramePr>
        <p:xfrm>
          <a:off x="1331913" y="1323975"/>
          <a:ext cx="6584950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3" name="Chart" r:id="rId3" imgW="5105359" imgH="3752860" progId="Excel.Chart.8">
                  <p:embed/>
                </p:oleObj>
              </mc:Choice>
              <mc:Fallback>
                <p:oleObj name="Chart" r:id="rId3" imgW="5105359" imgH="375286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23975"/>
                        <a:ext cx="6584950" cy="4840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7451-FD08-40BC-9D63-947B111120BA}" type="slidenum">
              <a:rPr lang="hu-HU" altLang="hu-HU"/>
              <a:pPr/>
              <a:t>29</a:t>
            </a:fld>
            <a:endParaRPr lang="hu-HU" altLang="hu-HU"/>
          </a:p>
        </p:txBody>
      </p: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MÉRÉS KALIBRÁCIÓS GÖRBÉJE</a:t>
            </a:r>
          </a:p>
        </p:txBody>
      </p:sp>
      <p:graphicFrame>
        <p:nvGraphicFramePr>
          <p:cNvPr id="343044" name="Object 4"/>
          <p:cNvGraphicFramePr>
            <a:graphicFrameLocks noGrp="1" noChangeAspect="1"/>
          </p:cNvGraphicFramePr>
          <p:nvPr>
            <p:ph/>
          </p:nvPr>
        </p:nvGraphicFramePr>
        <p:xfrm>
          <a:off x="1403350" y="1196975"/>
          <a:ext cx="6480175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name="Chart" r:id="rId3" imgW="4829251" imgH="3686251" progId="Excel.Chart.8">
                  <p:embed/>
                </p:oleObj>
              </mc:Choice>
              <mc:Fallback>
                <p:oleObj name="Chart" r:id="rId3" imgW="4829251" imgH="36862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96975"/>
                        <a:ext cx="6480175" cy="494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471F-F83B-44E3-9061-91269DA2D538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967662" cy="44100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Probléma: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Klasszikus tenyésztéses módszerek időigénye nagy</a:t>
            </a:r>
            <a:br>
              <a:rPr lang="hu-HU" altLang="hu-HU" sz="2200">
                <a:latin typeface="Calibri" panose="020F0502020204030204" pitchFamily="34" charset="0"/>
              </a:rPr>
            </a:br>
            <a:r>
              <a:rPr lang="hu-HU" altLang="hu-HU" sz="2200">
                <a:latin typeface="Calibri" panose="020F0502020204030204" pitchFamily="34" charset="0"/>
              </a:rPr>
              <a:t>(1 -3 nap).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A nagy időigény miatt az eredmények nem csatolhatók vissza a technológiába.</a:t>
            </a:r>
          </a:p>
          <a:p>
            <a:pPr marL="609600" indent="-609600"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Cél: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Durva mikrobiológiai problémák gyors kiszűrése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Gyors tételminősítés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Átmeneti tárolási idő csökkentése</a:t>
            </a:r>
          </a:p>
          <a:p>
            <a:pPr marL="609600" indent="-609600"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Megoldás:</a:t>
            </a:r>
          </a:p>
          <a:p>
            <a:pPr marL="609600" indent="-609600"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Gyors mikrobiológiai vizsgálati módszerek</a:t>
            </a:r>
            <a:endParaRPr lang="hu-HU" altLang="hu-HU" sz="220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MIKROBIOLÓGIAI MINŐSÉG-ELLENŐRZÉS PROBLÉMÁI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52B4-D8AC-4C8E-ADF2-C8951B923593}" type="slidenum">
              <a:rPr lang="hu-HU" altLang="hu-HU"/>
              <a:pPr/>
              <a:t>30</a:t>
            </a:fld>
            <a:endParaRPr lang="hu-HU" altLang="hu-HU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Kísérletileg beállított koncentrációkkal az összefüggés jól reprodukálhatóan mérhető.</a:t>
            </a:r>
          </a:p>
          <a:p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Megfelelő koncentrációjú lúgoldat alkalmazásával a redox-potenciál változásából az elnyelt CO</a:t>
            </a:r>
            <a:r>
              <a:rPr lang="hu-HU" altLang="hu-HU" sz="2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 mennyisége számítható.</a:t>
            </a:r>
          </a:p>
          <a:p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Alapul szolgálhat a képződő CO</a:t>
            </a:r>
            <a:r>
              <a:rPr lang="hu-HU" altLang="hu-HU" sz="2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 mennyiségi meghatározásához (BOI mérés).</a:t>
            </a:r>
          </a:p>
          <a:p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Nagy BOI értékek esetén a predikció jelentős időmegtakarítást tesz lehetővé.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B994C-71CA-4A84-98A5-A0551C2D92AB}" type="slidenum">
              <a:rPr lang="hu-HU" altLang="hu-HU"/>
              <a:pPr/>
              <a:t>31</a:t>
            </a:fld>
            <a:endParaRPr lang="hu-HU" altLang="hu-HU"/>
          </a:p>
        </p:txBody>
      </p:sp>
      <p:graphicFrame>
        <p:nvGraphicFramePr>
          <p:cNvPr id="3471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7238" y="1412875"/>
          <a:ext cx="7559675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3" name="Chart" r:id="rId3" imgW="4848149" imgH="3029102" progId="Excel.Chart.8">
                  <p:embed/>
                </p:oleObj>
              </mc:Choice>
              <mc:Fallback>
                <p:oleObj name="Chart" r:id="rId3" imgW="4848149" imgH="3029102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412875"/>
                        <a:ext cx="7559675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BOI BECSLÉSE INDIREKT MÉRÉS ALAPJÁN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2EDD-5B0C-49D0-BA6C-B3380704EC9C}" type="slidenum">
              <a:rPr lang="hu-HU" altLang="hu-HU"/>
              <a:pPr/>
              <a:t>32</a:t>
            </a:fld>
            <a:endParaRPr lang="hu-HU" altLang="hu-HU"/>
          </a:p>
        </p:txBody>
      </p:sp>
      <p:graphicFrame>
        <p:nvGraphicFramePr>
          <p:cNvPr id="3481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341438"/>
          <a:ext cx="82804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66" name="Chart" r:id="rId3" imgW="4667402" imgH="2628900" progId="Excel.Chart.8">
                  <p:embed/>
                </p:oleObj>
              </mc:Choice>
              <mc:Fallback>
                <p:oleObj name="Chart" r:id="rId3" imgW="4667402" imgH="26289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80400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BOI PREDIKCIÓ REDOX-POTENCIÁL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MÉRÉS ALAPJÁN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2A64-52A4-4003-9B0C-523F80118EB0}" type="slidenum">
              <a:rPr lang="hu-HU" altLang="hu-HU"/>
              <a:pPr/>
              <a:t>33</a:t>
            </a:fld>
            <a:endParaRPr lang="hu-HU" altLang="hu-HU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MÉRŐBERENDEZÉS 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(32 csatorna)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79513"/>
            <a:ext cx="70580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D158E-88E7-4CF0-B0A5-7102A578A06A}" type="slidenum">
              <a:rPr lang="hu-HU" altLang="hu-HU"/>
              <a:pPr/>
              <a:t>34</a:t>
            </a:fld>
            <a:endParaRPr lang="hu-HU" altLang="hu-HU"/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MÉRŐBERENDEZÉS 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(2 csatorna)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6262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B1F7-33E8-46A1-A333-D4A72B9176AC}" type="slidenum">
              <a:rPr lang="hu-HU" altLang="hu-HU"/>
              <a:pPr/>
              <a:t>35</a:t>
            </a:fld>
            <a:endParaRPr lang="hu-HU" altLang="hu-HU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2125"/>
            <a:ext cx="7773988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A redox-potenciál mérésen alapuló gyors vizsgálati módszer </a:t>
            </a:r>
            <a:r>
              <a:rPr lang="hu-HU" altLang="hu-HU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validálva</a:t>
            </a: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b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és élelmiszeripari vizsgálatokra</a:t>
            </a:r>
            <a:b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hu-HU" altLang="hu-HU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akkreditálva</a:t>
            </a: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 van.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9934-1882-4C46-9B08-5D139AC700BE}" type="slidenum">
              <a:rPr lang="hu-HU" altLang="hu-HU"/>
              <a:pPr/>
              <a:t>36</a:t>
            </a:fld>
            <a:endParaRPr lang="hu-HU" altLang="hu-H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229600" cy="1143000"/>
          </a:xfrm>
          <a:solidFill>
            <a:srgbClr val="F4E30A"/>
          </a:solidFill>
        </p:spPr>
        <p:txBody>
          <a:bodyPr/>
          <a:lstStyle/>
          <a:p>
            <a:r>
              <a:rPr lang="hu-HU" altLang="hu-HU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Köszönöm a figyelmet!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1511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2400">
                <a:latin typeface="Calibri" panose="020F0502020204030204" pitchFamily="34" charset="0"/>
                <a:hlinkClick r:id="rId2"/>
              </a:rPr>
              <a:t>microtest1@t-online.hu</a:t>
            </a:r>
            <a:r>
              <a:rPr lang="hu-HU" altLang="hu-HU" sz="2400">
                <a:latin typeface="Calibri" panose="020F0502020204030204" pitchFamily="34" charset="0"/>
              </a:rPr>
              <a:t> </a:t>
            </a:r>
            <a:endParaRPr lang="hu-HU" altLang="hu-HU" sz="240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2400">
                <a:latin typeface="Calibri" panose="020F0502020204030204" pitchFamily="34" charset="0"/>
              </a:rPr>
              <a:t>Budapesti Corvinus Egyetem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2400" b="1">
                <a:latin typeface="Calibri" panose="020F0502020204030204" pitchFamily="34" charset="0"/>
              </a:rPr>
              <a:t>Élelmiszertudományi Kar – Fizika-Automatika Tanszék</a:t>
            </a:r>
            <a:endParaRPr lang="hu-HU" altLang="hu-HU" sz="240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2400">
                <a:latin typeface="Calibri" panose="020F0502020204030204" pitchFamily="34" charset="0"/>
              </a:rPr>
              <a:t>Microtest Kft.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84BB-9B14-412B-A2F5-DA473E9ED8BD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84300"/>
            <a:ext cx="7921625" cy="463708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Élő és holt sejtek együttes számának meghatározása: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200">
                <a:latin typeface="Calibri" panose="020F0502020204030204" pitchFamily="34" charset="0"/>
              </a:rPr>
              <a:t>Direkt számlálás</a:t>
            </a:r>
            <a:r>
              <a:rPr lang="hu-HU" altLang="hu-HU" sz="2900">
                <a:latin typeface="Calibri" panose="020F0502020204030204" pitchFamily="34" charset="0"/>
              </a:rPr>
              <a:t> </a:t>
            </a:r>
            <a:r>
              <a:rPr lang="hu-HU" altLang="hu-HU" sz="2200">
                <a:latin typeface="Calibri" panose="020F0502020204030204" pitchFamily="34" charset="0"/>
              </a:rPr>
              <a:t>(c</a:t>
            </a:r>
            <a:r>
              <a:rPr lang="hu-HU" altLang="hu-HU" sz="2200">
                <a:solidFill>
                  <a:schemeClr val="tx2"/>
                </a:solidFill>
                <a:latin typeface="Calibri" panose="020F0502020204030204" pitchFamily="34" charset="0"/>
              </a:rPr>
              <a:t>sak tiszta folyadékban alkalmazható)</a:t>
            </a:r>
            <a:endParaRPr lang="hu-HU" altLang="hu-HU" sz="2200">
              <a:latin typeface="Calibri" panose="020F0502020204030204" pitchFamily="34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Számlálókamra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Flow cytometer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			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200">
                <a:solidFill>
                  <a:schemeClr val="tx2"/>
                </a:solidFill>
                <a:latin typeface="Calibri" panose="020F0502020204030204" pitchFamily="34" charset="0"/>
              </a:rPr>
              <a:t>Turbiditásmérés (csak tiszta folyadékban alkalmazható)</a:t>
            </a:r>
            <a:endParaRPr lang="hu-HU" altLang="hu-HU" sz="22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200">
                <a:solidFill>
                  <a:schemeClr val="tx2"/>
                </a:solidFill>
                <a:latin typeface="Calibri" panose="020F0502020204030204" pitchFamily="34" charset="0"/>
              </a:rPr>
              <a:t>ATP mérés (mikrobiális és élelmiszer eredetű ATP elkülönítése nehéz)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hu-HU" altLang="hu-HU" sz="2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Élősejtszám meghatározása: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200">
                <a:solidFill>
                  <a:schemeClr val="tx2"/>
                </a:solidFill>
                <a:latin typeface="Calibri" panose="020F0502020204030204" pitchFamily="34" charset="0"/>
              </a:rPr>
              <a:t>Impedancia mérésen alapuló módszerek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Malthus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Rabit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hu-HU" altLang="hu-HU" sz="1600">
                <a:solidFill>
                  <a:schemeClr val="tx2"/>
                </a:solidFill>
                <a:latin typeface="Calibri" panose="020F0502020204030204" pitchFamily="34" charset="0"/>
              </a:rPr>
              <a:t>Bactrac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hu-HU" altLang="hu-HU" sz="2200">
                <a:solidFill>
                  <a:schemeClr val="tx2"/>
                </a:solidFill>
                <a:latin typeface="Calibri" panose="020F0502020204030204" pitchFamily="34" charset="0"/>
              </a:rPr>
              <a:t>Redox-potenciál mérése</a:t>
            </a:r>
            <a:endParaRPr lang="hu-HU" altLang="hu-HU" sz="220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hu-HU" altLang="hu-HU" sz="2200">
              <a:latin typeface="Calibri" panose="020F0502020204030204" pitchFamily="34" charset="0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GYORS MÉRÉSI MÓDSZEREK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8962" cy="3673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	A BCE ÉTK Fizika- és Automatizálás Tanszék és a SZIE ÁOTK Élelmiszer-higiéniai Tanszék kutatói által kifejlesztett és szabadalmaztatott eljárás.</a:t>
            </a:r>
          </a:p>
          <a:p>
            <a:pPr marL="377825" indent="-377825" algn="ctr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u-HU" altLang="hu-HU" b="1" i="1" u="sng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MicroTester   </a:t>
            </a:r>
            <a:r>
              <a:rPr lang="hu-HU" altLang="hu-HU" i="1" u="sng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</a:t>
            </a:r>
            <a:endParaRPr lang="en-GB" altLang="hu-HU" b="1">
              <a:latin typeface="Calibri" panose="020F0502020204030204" pitchFamily="34" charset="0"/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REDOXPOTENCIÁL MÉRÉSEN ALAPULÓ VIZSGÁLATI MÓDSZER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135937" cy="41767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4075" lvl="1" indent="-284163" defTabSz="449263">
              <a:lnSpc>
                <a:spcPct val="105000"/>
              </a:lnSpc>
              <a:spcBef>
                <a:spcPts val="700"/>
              </a:spcBef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Gyors módszer, különösen nagy mikroba-számú minták esetében.</a:t>
            </a:r>
          </a:p>
          <a:p>
            <a:pPr marL="854075" lvl="1" indent="-284163" defTabSz="449263">
              <a:lnSpc>
                <a:spcPct val="105000"/>
              </a:lnSpc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Egyszerű mérési technika.</a:t>
            </a:r>
          </a:p>
          <a:p>
            <a:pPr marL="854075" lvl="1" indent="-284163" defTabSz="449263">
              <a:lnSpc>
                <a:spcPct val="105000"/>
              </a:lnSpc>
              <a:spcBef>
                <a:spcPts val="700"/>
              </a:spcBef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Szabványos táptalajok használhatók.</a:t>
            </a:r>
          </a:p>
          <a:p>
            <a:pPr marL="854075" lvl="1" indent="-284163" defTabSz="449263">
              <a:lnSpc>
                <a:spcPct val="105000"/>
              </a:lnSpc>
              <a:spcBef>
                <a:spcPts val="700"/>
              </a:spcBef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A redox-görbe alakjából következtetni lehet a mikroba-csoportra.</a:t>
            </a:r>
          </a:p>
          <a:p>
            <a:pPr marL="854075" lvl="1" indent="-284163" defTabSz="449263">
              <a:lnSpc>
                <a:spcPct val="105000"/>
              </a:lnSpc>
              <a:spcBef>
                <a:spcPts val="700"/>
              </a:spcBef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Nagyon széles (10</a:t>
            </a:r>
            <a:r>
              <a:rPr lang="hu-HU" altLang="hu-HU" sz="2200" baseline="30000">
                <a:latin typeface="Calibri" panose="020F0502020204030204" pitchFamily="34" charset="0"/>
              </a:rPr>
              <a:t>0</a:t>
            </a:r>
            <a:r>
              <a:rPr lang="hu-HU" altLang="hu-HU" sz="2200">
                <a:latin typeface="Calibri" panose="020F0502020204030204" pitchFamily="34" charset="0"/>
              </a:rPr>
              <a:t>-10</a:t>
            </a:r>
            <a:r>
              <a:rPr lang="hu-HU" altLang="hu-HU" sz="2200" baseline="30000">
                <a:latin typeface="Calibri" panose="020F0502020204030204" pitchFamily="34" charset="0"/>
              </a:rPr>
              <a:t>8</a:t>
            </a:r>
            <a:r>
              <a:rPr lang="hu-HU" altLang="hu-HU" sz="2200">
                <a:latin typeface="Calibri" panose="020F0502020204030204" pitchFamily="34" charset="0"/>
              </a:rPr>
              <a:t>) sejtszám-tartományban hígítás nélkül alkalmazható.</a:t>
            </a:r>
          </a:p>
          <a:p>
            <a:pPr marL="854075" lvl="1" indent="-284163" defTabSz="449263">
              <a:lnSpc>
                <a:spcPct val="105000"/>
              </a:lnSpc>
              <a:spcBef>
                <a:spcPts val="700"/>
              </a:spcBef>
              <a:buClr>
                <a:schemeClr val="tx1"/>
              </a:buClr>
              <a:buFontTx/>
              <a:buChar char="•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200">
                <a:latin typeface="Calibri" panose="020F0502020204030204" pitchFamily="34" charset="0"/>
              </a:rPr>
              <a:t>Különösen célszerű membrán-szűréses módszer kiértékelésére. 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MIT TUD A MICROTESTER?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FE8D-FAEA-471D-A991-8687C87C2A51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Direkt mérés: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Szaporodás közvetlen detektálása a táptalaj redox-potenciál változása alapján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8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Indirekt mérés:</a:t>
            </a:r>
            <a:r>
              <a:rPr lang="hu-HU" altLang="hu-HU" sz="28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Szaporodás detektálása a CO</a:t>
            </a:r>
            <a:r>
              <a:rPr lang="hu-HU" altLang="hu-HU" sz="2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hu-HU" altLang="hu-HU" sz="2800">
                <a:solidFill>
                  <a:schemeClr val="tx2"/>
                </a:solidFill>
                <a:latin typeface="Calibri" panose="020F0502020204030204" pitchFamily="34" charset="0"/>
              </a:rPr>
              <a:t> termelés alapján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8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ALKALMAZÁSI LEHETŐSÉGEI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808912" cy="4465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22275" indent="-317500" defTabSz="4492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6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Elméleti alapok</a:t>
            </a:r>
            <a:r>
              <a:rPr lang="hu-HU" altLang="hu-HU" sz="36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endParaRPr lang="en-GB" altLang="hu-HU" sz="36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422275" indent="-3175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400">
                <a:latin typeface="Calibri" panose="020F0502020204030204" pitchFamily="34" charset="0"/>
              </a:rPr>
              <a:t>A szaporodás energiaforrása a biológiai oxidáció, ami a környezetben redukciót eredményez.</a:t>
            </a:r>
            <a:endParaRPr lang="hu-HU" altLang="hu-HU" sz="2400">
              <a:latin typeface="Calibri" panose="020F0502020204030204" pitchFamily="34" charset="0"/>
            </a:endParaRPr>
          </a:p>
          <a:p>
            <a:pPr marL="422275" indent="-317500" defTabSz="449263">
              <a:lnSpc>
                <a:spcPct val="109000"/>
              </a:lnSpc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400">
                <a:latin typeface="Calibri" panose="020F0502020204030204" pitchFamily="34" charset="0"/>
              </a:rPr>
              <a:t>Biológiai rendszerekre jellemző általános redox reakció:</a:t>
            </a:r>
          </a:p>
          <a:p>
            <a:pPr marL="422275" indent="-317500" algn="ctr" defTabSz="449263">
              <a:lnSpc>
                <a:spcPct val="109000"/>
              </a:lnSpc>
              <a:spcBef>
                <a:spcPts val="700"/>
              </a:spcBef>
              <a:buClr>
                <a:srgbClr val="FFFFFF"/>
              </a:buClr>
              <a:buSzPct val="43000"/>
              <a:buFont typeface="Symbol" panose="05050102010706020507" pitchFamily="18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400">
                <a:solidFill>
                  <a:srgbClr val="280099"/>
                </a:solidFill>
                <a:latin typeface="Calibri" panose="020F0502020204030204" pitchFamily="34" charset="0"/>
              </a:rPr>
              <a:t>[Oxidant] + [H</a:t>
            </a:r>
            <a:r>
              <a:rPr lang="en-GB" altLang="hu-HU" sz="2400" baseline="30000">
                <a:solidFill>
                  <a:srgbClr val="280099"/>
                </a:solidFill>
                <a:latin typeface="Calibri" panose="020F0502020204030204" pitchFamily="34" charset="0"/>
              </a:rPr>
              <a:t>+</a:t>
            </a:r>
            <a:r>
              <a:rPr lang="en-GB" altLang="hu-HU" sz="2400">
                <a:solidFill>
                  <a:srgbClr val="280099"/>
                </a:solidFill>
                <a:latin typeface="Calibri" panose="020F0502020204030204" pitchFamily="34" charset="0"/>
              </a:rPr>
              <a:t>] + n e</a:t>
            </a:r>
            <a:r>
              <a:rPr lang="en-GB" altLang="hu-HU" sz="2400" baseline="30000">
                <a:solidFill>
                  <a:srgbClr val="280099"/>
                </a:solidFill>
                <a:latin typeface="Calibri" panose="020F0502020204030204" pitchFamily="34" charset="0"/>
              </a:rPr>
              <a:t>-   </a:t>
            </a:r>
            <a:r>
              <a:rPr lang="en-GB" altLang="hu-HU" sz="2400">
                <a:solidFill>
                  <a:srgbClr val="280099"/>
                </a:solidFill>
                <a:latin typeface="Calibri" panose="020F0502020204030204" pitchFamily="34" charset="0"/>
              </a:rPr>
              <a:t>	    [Reductant]</a:t>
            </a:r>
          </a:p>
          <a:p>
            <a:pPr marL="422275" indent="-317500" defTabSz="449263">
              <a:lnSpc>
                <a:spcPct val="137000"/>
              </a:lnSpc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400">
                <a:latin typeface="Calibri" panose="020F0502020204030204" pitchFamily="34" charset="0"/>
              </a:rPr>
              <a:t>Nernst egyenlet:</a:t>
            </a:r>
          </a:p>
          <a:p>
            <a:pPr marL="422275" indent="-317500" defTabSz="449263">
              <a:lnSpc>
                <a:spcPct val="11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400">
              <a:latin typeface="Calibri" panose="020F0502020204030204" pitchFamily="34" charset="0"/>
            </a:endParaRPr>
          </a:p>
        </p:txBody>
      </p:sp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2268538" y="4752975"/>
          <a:ext cx="45370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" r:id="rId4" imgW="2070000" imgH="444240" progId="">
                  <p:embed/>
                </p:oleObj>
              </mc:Choice>
              <mc:Fallback>
                <p:oleObj r:id="rId4" imgW="2070000" imgH="444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52975"/>
                        <a:ext cx="4537075" cy="9810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9" name="Line 5"/>
          <p:cNvSpPr>
            <a:spLocks noChangeShapeType="1"/>
          </p:cNvSpPr>
          <p:nvPr/>
        </p:nvSpPr>
        <p:spPr bwMode="auto">
          <a:xfrm>
            <a:off x="5019675" y="3716338"/>
            <a:ext cx="488950" cy="1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 flipH="1">
            <a:off x="4953000" y="3844925"/>
            <a:ext cx="492125" cy="1588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DIREKT MÉRÉS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C325-2EE4-47C6-B502-53358D7A271B}" type="slidenum">
              <a:rPr lang="hu-HU" altLang="hu-HU"/>
              <a:pPr/>
              <a:t>9</a:t>
            </a:fld>
            <a:endParaRPr lang="hu-HU" altLang="hu-HU"/>
          </a:p>
        </p:txBody>
      </p:sp>
      <p:graphicFrame>
        <p:nvGraphicFramePr>
          <p:cNvPr id="3061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47813" y="1487488"/>
          <a:ext cx="5962650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5" name="Chart" r:id="rId3" imgW="4867275" imgH="3733800" progId="Excel.Chart.8">
                  <p:embed followColorScheme="full"/>
                </p:oleObj>
              </mc:Choice>
              <mc:Fallback>
                <p:oleObj name="Chart" r:id="rId3" imgW="4867275" imgH="37338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87488"/>
                        <a:ext cx="5962650" cy="457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REDOX-POTENCIÁL VÁLTOZÁSÁVAL A SZAPORODÁS NYOMON KÖVETHETŐ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643</Words>
  <Application>Microsoft Office PowerPoint</Application>
  <PresentationFormat>Diavetítés a képernyőre (4:3 oldalarány)</PresentationFormat>
  <Paragraphs>183</Paragraphs>
  <Slides>36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36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Wingdings</vt:lpstr>
      <vt:lpstr>Alapértelmezett terv</vt:lpstr>
      <vt:lpstr>Chart</vt:lpstr>
      <vt:lpstr>Egyenlet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BKAE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horsoly</dc:creator>
  <cp:lastModifiedBy>MicroTest4</cp:lastModifiedBy>
  <cp:revision>293</cp:revision>
  <dcterms:created xsi:type="dcterms:W3CDTF">2004-10-29T08:36:04Z</dcterms:created>
  <dcterms:modified xsi:type="dcterms:W3CDTF">2015-06-20T08:45:16Z</dcterms:modified>
</cp:coreProperties>
</file>