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6" r:id="rId2"/>
    <p:sldId id="257" r:id="rId3"/>
    <p:sldId id="427" r:id="rId4"/>
    <p:sldId id="428" r:id="rId5"/>
    <p:sldId id="429" r:id="rId6"/>
    <p:sldId id="460" r:id="rId7"/>
    <p:sldId id="430" r:id="rId8"/>
    <p:sldId id="431" r:id="rId9"/>
    <p:sldId id="432" r:id="rId10"/>
    <p:sldId id="433" r:id="rId11"/>
    <p:sldId id="434" r:id="rId12"/>
    <p:sldId id="435" r:id="rId13"/>
    <p:sldId id="436" r:id="rId14"/>
    <p:sldId id="441" r:id="rId15"/>
    <p:sldId id="442" r:id="rId16"/>
    <p:sldId id="437" r:id="rId17"/>
    <p:sldId id="444" r:id="rId18"/>
    <p:sldId id="445" r:id="rId19"/>
    <p:sldId id="438" r:id="rId20"/>
    <p:sldId id="439" r:id="rId21"/>
    <p:sldId id="446" r:id="rId22"/>
    <p:sldId id="447" r:id="rId23"/>
    <p:sldId id="461" r:id="rId24"/>
    <p:sldId id="462" r:id="rId25"/>
    <p:sldId id="463" r:id="rId26"/>
    <p:sldId id="448" r:id="rId27"/>
    <p:sldId id="464" r:id="rId28"/>
    <p:sldId id="440" r:id="rId29"/>
    <p:sldId id="465" r:id="rId30"/>
    <p:sldId id="466" r:id="rId31"/>
    <p:sldId id="449" r:id="rId32"/>
    <p:sldId id="450" r:id="rId33"/>
    <p:sldId id="467" r:id="rId34"/>
    <p:sldId id="451" r:id="rId35"/>
    <p:sldId id="452" r:id="rId36"/>
    <p:sldId id="453" r:id="rId37"/>
    <p:sldId id="454" r:id="rId38"/>
    <p:sldId id="455" r:id="rId39"/>
    <p:sldId id="456" r:id="rId40"/>
    <p:sldId id="468" r:id="rId41"/>
    <p:sldId id="458" r:id="rId42"/>
    <p:sldId id="469" r:id="rId43"/>
    <p:sldId id="470" r:id="rId44"/>
    <p:sldId id="471" r:id="rId45"/>
    <p:sldId id="472" r:id="rId46"/>
    <p:sldId id="473" r:id="rId47"/>
    <p:sldId id="474" r:id="rId48"/>
    <p:sldId id="475" r:id="rId49"/>
    <p:sldId id="476" r:id="rId50"/>
    <p:sldId id="477" r:id="rId51"/>
    <p:sldId id="478" r:id="rId52"/>
    <p:sldId id="479" r:id="rId53"/>
    <p:sldId id="480" r:id="rId54"/>
    <p:sldId id="481" r:id="rId55"/>
    <p:sldId id="425" r:id="rId56"/>
  </p:sldIdLst>
  <p:sldSz cx="9144000" cy="6858000" type="screen4x3"/>
  <p:notesSz cx="6662738" cy="9832975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97">
          <p15:clr>
            <a:srgbClr val="A4A3A4"/>
          </p15:clr>
        </p15:guide>
        <p15:guide id="2" pos="20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0047"/>
    <a:srgbClr val="F4E30A"/>
    <a:srgbClr val="00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04" autoAdjust="0"/>
  </p:normalViewPr>
  <p:slideViewPr>
    <p:cSldViewPr>
      <p:cViewPr varScale="1">
        <p:scale>
          <a:sx n="86" d="100"/>
          <a:sy n="86" d="100"/>
        </p:scale>
        <p:origin x="87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836" y="-102"/>
      </p:cViewPr>
      <p:guideLst>
        <p:guide orient="horz" pos="3097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6075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u-HU" altLang="hu-HU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663" y="0"/>
            <a:ext cx="2886075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hu-HU" altLang="hu-HU"/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42438"/>
            <a:ext cx="2886075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u-HU" altLang="hu-HU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663" y="9342438"/>
            <a:ext cx="2886075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62349AE-18E7-4632-9614-7C83B6ABBDF1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00179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6075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u-HU" altLang="hu-H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663" y="0"/>
            <a:ext cx="2886075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hu-HU" altLang="hu-HU"/>
          </a:p>
        </p:txBody>
      </p:sp>
      <p:sp>
        <p:nvSpPr>
          <p:cNvPr id="819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873125" y="738188"/>
            <a:ext cx="4916488" cy="36877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7413" y="4670425"/>
            <a:ext cx="4887912" cy="442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42438"/>
            <a:ext cx="2886075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hu-HU" altLang="hu-HU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663" y="9342438"/>
            <a:ext cx="2886075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993CA4C-F8EA-4A3A-A4DF-7E06D8BAA76C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984670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44D020-05CA-4A05-B19D-728C9EE3D111}" type="slidenum">
              <a:rPr lang="hu-HU" altLang="hu-HU"/>
              <a:pPr/>
              <a:t>3</a:t>
            </a:fld>
            <a:endParaRPr lang="hu-HU" altLang="hu-HU"/>
          </a:p>
        </p:txBody>
      </p:sp>
      <p:sp>
        <p:nvSpPr>
          <p:cNvPr id="29593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71538" y="736600"/>
            <a:ext cx="4919662" cy="3689350"/>
          </a:xfrm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670425"/>
            <a:ext cx="5329238" cy="4425950"/>
          </a:xfrm>
        </p:spPr>
        <p:txBody>
          <a:bodyPr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61742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D6694B-FFD5-4D29-ACA9-BDAA21EC157E}" type="slidenum">
              <a:rPr lang="hu-HU" altLang="hu-HU"/>
              <a:pPr/>
              <a:t>21</a:t>
            </a:fld>
            <a:endParaRPr lang="hu-HU" altLang="hu-HU"/>
          </a:p>
        </p:txBody>
      </p:sp>
      <p:sp>
        <p:nvSpPr>
          <p:cNvPr id="332802" name="Text Box 2"/>
          <p:cNvSpPr txBox="1">
            <a:spLocks noChangeArrowheads="1"/>
          </p:cNvSpPr>
          <p:nvPr/>
        </p:nvSpPr>
        <p:spPr bwMode="auto">
          <a:xfrm>
            <a:off x="1157288" y="944563"/>
            <a:ext cx="4348162" cy="3403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32803" name="Rectangle 3"/>
          <p:cNvSpPr txBox="1">
            <a:spLocks noChangeArrowheads="1"/>
          </p:cNvSpPr>
          <p:nvPr>
            <p:ph type="body"/>
          </p:nvPr>
        </p:nvSpPr>
        <p:spPr>
          <a:xfrm>
            <a:off x="1031875" y="4678363"/>
            <a:ext cx="4597400" cy="376872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166741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26680E-BDC2-417B-A11F-A04C52A8D236}" type="slidenum">
              <a:rPr lang="hu-HU" altLang="hu-HU"/>
              <a:pPr/>
              <a:t>22</a:t>
            </a:fld>
            <a:endParaRPr lang="hu-HU" altLang="hu-HU"/>
          </a:p>
        </p:txBody>
      </p:sp>
      <p:sp>
        <p:nvSpPr>
          <p:cNvPr id="334850" name="Text Box 2"/>
          <p:cNvSpPr txBox="1">
            <a:spLocks noChangeArrowheads="1"/>
          </p:cNvSpPr>
          <p:nvPr/>
        </p:nvSpPr>
        <p:spPr bwMode="auto">
          <a:xfrm>
            <a:off x="1157288" y="944563"/>
            <a:ext cx="4348162" cy="3403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34851" name="Rectangle 3"/>
          <p:cNvSpPr txBox="1">
            <a:spLocks noChangeArrowheads="1"/>
          </p:cNvSpPr>
          <p:nvPr>
            <p:ph type="body"/>
          </p:nvPr>
        </p:nvSpPr>
        <p:spPr>
          <a:xfrm>
            <a:off x="1031875" y="4678363"/>
            <a:ext cx="4594225" cy="376396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9452336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6CC5A8-F0BA-4179-BC35-F80C5516922A}" type="slidenum">
              <a:rPr lang="hu-HU" altLang="hu-HU"/>
              <a:pPr/>
              <a:t>23</a:t>
            </a:fld>
            <a:endParaRPr lang="hu-HU" altLang="hu-HU"/>
          </a:p>
        </p:txBody>
      </p:sp>
      <p:sp>
        <p:nvSpPr>
          <p:cNvPr id="363522" name="Text Box 2"/>
          <p:cNvSpPr txBox="1">
            <a:spLocks noChangeArrowheads="1"/>
          </p:cNvSpPr>
          <p:nvPr/>
        </p:nvSpPr>
        <p:spPr bwMode="auto">
          <a:xfrm>
            <a:off x="1157288" y="944563"/>
            <a:ext cx="4348162" cy="3403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63523" name="Rectangle 3"/>
          <p:cNvSpPr txBox="1">
            <a:spLocks noChangeArrowheads="1"/>
          </p:cNvSpPr>
          <p:nvPr>
            <p:ph type="body"/>
          </p:nvPr>
        </p:nvSpPr>
        <p:spPr>
          <a:xfrm>
            <a:off x="1031875" y="4678363"/>
            <a:ext cx="4594225" cy="376396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86543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64B296-588E-448E-95E7-D9EF956C909B}" type="slidenum">
              <a:rPr lang="hu-HU" altLang="hu-HU"/>
              <a:pPr/>
              <a:t>24</a:t>
            </a:fld>
            <a:endParaRPr lang="hu-HU" altLang="hu-HU"/>
          </a:p>
        </p:txBody>
      </p:sp>
      <p:sp>
        <p:nvSpPr>
          <p:cNvPr id="365570" name="Text Box 2"/>
          <p:cNvSpPr txBox="1">
            <a:spLocks noChangeArrowheads="1"/>
          </p:cNvSpPr>
          <p:nvPr/>
        </p:nvSpPr>
        <p:spPr bwMode="auto">
          <a:xfrm>
            <a:off x="1157288" y="944563"/>
            <a:ext cx="4348162" cy="3403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65571" name="Rectangle 3"/>
          <p:cNvSpPr txBox="1">
            <a:spLocks noChangeArrowheads="1"/>
          </p:cNvSpPr>
          <p:nvPr>
            <p:ph type="body"/>
          </p:nvPr>
        </p:nvSpPr>
        <p:spPr>
          <a:xfrm>
            <a:off x="1031875" y="4678363"/>
            <a:ext cx="4597400" cy="376872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309789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524DA1-7B53-4BBD-88F1-129CF814FE59}" type="slidenum">
              <a:rPr lang="hu-HU" altLang="hu-HU"/>
              <a:pPr/>
              <a:t>25</a:t>
            </a:fld>
            <a:endParaRPr lang="hu-HU" altLang="hu-HU"/>
          </a:p>
        </p:txBody>
      </p:sp>
      <p:sp>
        <p:nvSpPr>
          <p:cNvPr id="367618" name="Text Box 2"/>
          <p:cNvSpPr txBox="1">
            <a:spLocks noChangeArrowheads="1"/>
          </p:cNvSpPr>
          <p:nvPr/>
        </p:nvSpPr>
        <p:spPr bwMode="auto">
          <a:xfrm>
            <a:off x="1157288" y="944563"/>
            <a:ext cx="4348162" cy="3403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67619" name="Rectangle 3"/>
          <p:cNvSpPr txBox="1">
            <a:spLocks noChangeArrowheads="1"/>
          </p:cNvSpPr>
          <p:nvPr>
            <p:ph type="body"/>
          </p:nvPr>
        </p:nvSpPr>
        <p:spPr>
          <a:xfrm>
            <a:off x="1031875" y="4678363"/>
            <a:ext cx="4594225" cy="376396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5864958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59E589-C1E0-4BAB-8AC5-1AB607C14214}" type="slidenum">
              <a:rPr lang="hu-HU" altLang="hu-HU"/>
              <a:pPr/>
              <a:t>26</a:t>
            </a:fld>
            <a:endParaRPr lang="hu-HU" altLang="hu-HU"/>
          </a:p>
        </p:txBody>
      </p:sp>
      <p:sp>
        <p:nvSpPr>
          <p:cNvPr id="336898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1060450" y="944563"/>
            <a:ext cx="4530725" cy="3397250"/>
          </a:xfrm>
          <a:ln/>
        </p:spPr>
      </p:sp>
      <p:sp>
        <p:nvSpPr>
          <p:cNvPr id="336899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1031875" y="4678363"/>
            <a:ext cx="4594225" cy="368141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060447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22D0AC-C901-4A08-A183-54700F78016D}" type="slidenum">
              <a:rPr lang="hu-HU" altLang="hu-HU"/>
              <a:pPr/>
              <a:t>29</a:t>
            </a:fld>
            <a:endParaRPr lang="hu-HU" altLang="hu-HU"/>
          </a:p>
        </p:txBody>
      </p:sp>
      <p:sp>
        <p:nvSpPr>
          <p:cNvPr id="370690" name="Text Box 2"/>
          <p:cNvSpPr txBox="1">
            <a:spLocks noChangeArrowheads="1"/>
          </p:cNvSpPr>
          <p:nvPr/>
        </p:nvSpPr>
        <p:spPr bwMode="auto">
          <a:xfrm>
            <a:off x="1157288" y="944563"/>
            <a:ext cx="4348162" cy="3403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70691" name="Rectangle 3"/>
          <p:cNvSpPr txBox="1">
            <a:spLocks noChangeArrowheads="1"/>
          </p:cNvSpPr>
          <p:nvPr>
            <p:ph type="body"/>
          </p:nvPr>
        </p:nvSpPr>
        <p:spPr>
          <a:xfrm>
            <a:off x="1031875" y="4678363"/>
            <a:ext cx="4594225" cy="376396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8765092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CF8F2C-2FA1-417F-97BB-9BDEA20CECB8}" type="slidenum">
              <a:rPr lang="hu-HU" altLang="hu-HU"/>
              <a:pPr/>
              <a:t>30</a:t>
            </a:fld>
            <a:endParaRPr lang="hu-HU" altLang="hu-HU"/>
          </a:p>
        </p:txBody>
      </p:sp>
      <p:sp>
        <p:nvSpPr>
          <p:cNvPr id="372738" name="Text Box 2"/>
          <p:cNvSpPr txBox="1">
            <a:spLocks noChangeArrowheads="1"/>
          </p:cNvSpPr>
          <p:nvPr/>
        </p:nvSpPr>
        <p:spPr bwMode="auto">
          <a:xfrm>
            <a:off x="1157288" y="944563"/>
            <a:ext cx="4348162" cy="3403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72739" name="Rectangle 3"/>
          <p:cNvSpPr txBox="1">
            <a:spLocks noChangeArrowheads="1"/>
          </p:cNvSpPr>
          <p:nvPr>
            <p:ph type="body"/>
          </p:nvPr>
        </p:nvSpPr>
        <p:spPr>
          <a:xfrm>
            <a:off x="1031875" y="4678363"/>
            <a:ext cx="4597400" cy="376872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235617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9FF222-64AE-43B2-8EC0-B5C74C6C94AD}" type="slidenum">
              <a:rPr lang="hu-HU" altLang="hu-HU"/>
              <a:pPr/>
              <a:t>34</a:t>
            </a:fld>
            <a:endParaRPr lang="hu-HU" altLang="hu-HU"/>
          </a:p>
        </p:txBody>
      </p:sp>
      <p:sp>
        <p:nvSpPr>
          <p:cNvPr id="340994" name="Text Box 2"/>
          <p:cNvSpPr txBox="1">
            <a:spLocks noChangeArrowheads="1"/>
          </p:cNvSpPr>
          <p:nvPr/>
        </p:nvSpPr>
        <p:spPr bwMode="auto">
          <a:xfrm>
            <a:off x="1157288" y="944563"/>
            <a:ext cx="4348162" cy="3403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40995" name="Rectangle 3"/>
          <p:cNvSpPr txBox="1">
            <a:spLocks noChangeArrowheads="1"/>
          </p:cNvSpPr>
          <p:nvPr>
            <p:ph type="body"/>
          </p:nvPr>
        </p:nvSpPr>
        <p:spPr>
          <a:xfrm>
            <a:off x="1031875" y="4678363"/>
            <a:ext cx="4597400" cy="376872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764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083846-1671-4E3F-85F0-486CBDC0A4EF}" type="slidenum">
              <a:rPr lang="hu-HU" altLang="hu-HU"/>
              <a:pPr/>
              <a:t>40</a:t>
            </a:fld>
            <a:endParaRPr lang="hu-HU" altLang="hu-HU"/>
          </a:p>
        </p:txBody>
      </p:sp>
      <p:sp>
        <p:nvSpPr>
          <p:cNvPr id="379906" name="Text Box 2"/>
          <p:cNvSpPr txBox="1">
            <a:spLocks noChangeArrowheads="1"/>
          </p:cNvSpPr>
          <p:nvPr/>
        </p:nvSpPr>
        <p:spPr bwMode="auto">
          <a:xfrm>
            <a:off x="1157288" y="944563"/>
            <a:ext cx="4348162" cy="3403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79907" name="Rectangle 3"/>
          <p:cNvSpPr txBox="1">
            <a:spLocks noChangeArrowheads="1"/>
          </p:cNvSpPr>
          <p:nvPr>
            <p:ph type="body"/>
          </p:nvPr>
        </p:nvSpPr>
        <p:spPr>
          <a:xfrm>
            <a:off x="1031875" y="4678363"/>
            <a:ext cx="4594225" cy="376396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50127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20E32A-A453-4412-83FC-C7DACFCFF0AD}" type="slidenum">
              <a:rPr lang="hu-HU" altLang="hu-HU"/>
              <a:pPr/>
              <a:t>5</a:t>
            </a:fld>
            <a:endParaRPr lang="hu-HU" altLang="hu-HU"/>
          </a:p>
        </p:txBody>
      </p:sp>
      <p:sp>
        <p:nvSpPr>
          <p:cNvPr id="299010" name="Text Box 2"/>
          <p:cNvSpPr txBox="1">
            <a:spLocks noChangeArrowheads="1"/>
          </p:cNvSpPr>
          <p:nvPr/>
        </p:nvSpPr>
        <p:spPr bwMode="auto">
          <a:xfrm>
            <a:off x="1157288" y="944563"/>
            <a:ext cx="4348162" cy="3403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99011" name="Rectangle 3"/>
          <p:cNvSpPr txBox="1">
            <a:spLocks noChangeArrowheads="1"/>
          </p:cNvSpPr>
          <p:nvPr>
            <p:ph type="body"/>
          </p:nvPr>
        </p:nvSpPr>
        <p:spPr>
          <a:xfrm>
            <a:off x="1031875" y="4678363"/>
            <a:ext cx="4594225" cy="376396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729978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2DE85B-4F44-403C-8014-DBE76AF2BF93}" type="slidenum">
              <a:rPr lang="hu-HU" altLang="hu-HU"/>
              <a:pPr/>
              <a:t>45</a:t>
            </a:fld>
            <a:endParaRPr lang="hu-HU" altLang="hu-HU"/>
          </a:p>
        </p:txBody>
      </p:sp>
      <p:sp>
        <p:nvSpPr>
          <p:cNvPr id="385026" name="Text Box 2"/>
          <p:cNvSpPr txBox="1">
            <a:spLocks noChangeArrowheads="1"/>
          </p:cNvSpPr>
          <p:nvPr/>
        </p:nvSpPr>
        <p:spPr bwMode="auto">
          <a:xfrm>
            <a:off x="1157288" y="944563"/>
            <a:ext cx="4348162" cy="3403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85027" name="Rectangle 3"/>
          <p:cNvSpPr txBox="1">
            <a:spLocks noChangeArrowheads="1"/>
          </p:cNvSpPr>
          <p:nvPr>
            <p:ph type="body"/>
          </p:nvPr>
        </p:nvSpPr>
        <p:spPr>
          <a:xfrm>
            <a:off x="1031875" y="4678363"/>
            <a:ext cx="4594225" cy="376396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609198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F012DE-6B82-40EC-B195-B9B9D5146AAC}" type="slidenum">
              <a:rPr lang="hu-HU" altLang="hu-HU"/>
              <a:pPr/>
              <a:t>46</a:t>
            </a:fld>
            <a:endParaRPr lang="hu-HU" altLang="hu-HU"/>
          </a:p>
        </p:txBody>
      </p:sp>
      <p:sp>
        <p:nvSpPr>
          <p:cNvPr id="387074" name="Text Box 2"/>
          <p:cNvSpPr txBox="1">
            <a:spLocks noChangeArrowheads="1"/>
          </p:cNvSpPr>
          <p:nvPr/>
        </p:nvSpPr>
        <p:spPr bwMode="auto">
          <a:xfrm>
            <a:off x="1157288" y="944563"/>
            <a:ext cx="4348162" cy="3403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87075" name="Rectangle 3"/>
          <p:cNvSpPr txBox="1">
            <a:spLocks noChangeArrowheads="1"/>
          </p:cNvSpPr>
          <p:nvPr>
            <p:ph type="body"/>
          </p:nvPr>
        </p:nvSpPr>
        <p:spPr>
          <a:xfrm>
            <a:off x="1031875" y="4678363"/>
            <a:ext cx="4594225" cy="376396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693128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A3B4ED-F352-42A1-9B29-EBC94A5BE3B9}" type="slidenum">
              <a:rPr lang="hu-HU" altLang="hu-HU"/>
              <a:pPr/>
              <a:t>47</a:t>
            </a:fld>
            <a:endParaRPr lang="hu-HU" altLang="hu-HU"/>
          </a:p>
        </p:txBody>
      </p:sp>
      <p:sp>
        <p:nvSpPr>
          <p:cNvPr id="389122" name="Text Box 2"/>
          <p:cNvSpPr txBox="1">
            <a:spLocks noChangeArrowheads="1"/>
          </p:cNvSpPr>
          <p:nvPr/>
        </p:nvSpPr>
        <p:spPr bwMode="auto">
          <a:xfrm>
            <a:off x="1157288" y="944563"/>
            <a:ext cx="4348162" cy="3403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89123" name="Rectangle 3"/>
          <p:cNvSpPr txBox="1">
            <a:spLocks noChangeArrowheads="1"/>
          </p:cNvSpPr>
          <p:nvPr>
            <p:ph type="body"/>
          </p:nvPr>
        </p:nvSpPr>
        <p:spPr>
          <a:xfrm>
            <a:off x="1031875" y="4678363"/>
            <a:ext cx="4594225" cy="376396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7076466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10D42E-F637-4FC6-A68E-8621D2367652}" type="slidenum">
              <a:rPr lang="hu-HU" altLang="hu-HU"/>
              <a:pPr/>
              <a:t>48</a:t>
            </a:fld>
            <a:endParaRPr lang="hu-HU" altLang="hu-HU"/>
          </a:p>
        </p:txBody>
      </p:sp>
      <p:sp>
        <p:nvSpPr>
          <p:cNvPr id="391170" name="Text Box 2"/>
          <p:cNvSpPr txBox="1">
            <a:spLocks noChangeArrowheads="1"/>
          </p:cNvSpPr>
          <p:nvPr/>
        </p:nvSpPr>
        <p:spPr bwMode="auto">
          <a:xfrm>
            <a:off x="1157288" y="944563"/>
            <a:ext cx="4348162" cy="3403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91171" name="Rectangle 3"/>
          <p:cNvSpPr txBox="1">
            <a:spLocks noChangeArrowheads="1"/>
          </p:cNvSpPr>
          <p:nvPr>
            <p:ph type="body"/>
          </p:nvPr>
        </p:nvSpPr>
        <p:spPr>
          <a:xfrm>
            <a:off x="1031875" y="4678363"/>
            <a:ext cx="4594225" cy="376396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15154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5CA730-E2D7-4FD5-ACEE-5C159BF789A9}" type="slidenum">
              <a:rPr lang="hu-HU" altLang="hu-HU"/>
              <a:pPr/>
              <a:t>6</a:t>
            </a:fld>
            <a:endParaRPr lang="hu-HU" altLang="hu-HU"/>
          </a:p>
        </p:txBody>
      </p:sp>
      <p:sp>
        <p:nvSpPr>
          <p:cNvPr id="354306" name="Text Box 2"/>
          <p:cNvSpPr txBox="1">
            <a:spLocks noChangeArrowheads="1"/>
          </p:cNvSpPr>
          <p:nvPr/>
        </p:nvSpPr>
        <p:spPr bwMode="auto">
          <a:xfrm>
            <a:off x="1157288" y="944563"/>
            <a:ext cx="4348162" cy="3403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54307" name="Rectangle 3"/>
          <p:cNvSpPr txBox="1">
            <a:spLocks noChangeArrowheads="1"/>
          </p:cNvSpPr>
          <p:nvPr>
            <p:ph type="body"/>
          </p:nvPr>
        </p:nvSpPr>
        <p:spPr>
          <a:xfrm>
            <a:off x="1031875" y="4678363"/>
            <a:ext cx="4594225" cy="376396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30469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DC6A30-7225-4344-B8DF-C44BDA86B5BA}" type="slidenum">
              <a:rPr lang="hu-HU" altLang="hu-HU"/>
              <a:pPr/>
              <a:t>7</a:t>
            </a:fld>
            <a:endParaRPr lang="hu-HU" altLang="hu-HU"/>
          </a:p>
        </p:txBody>
      </p:sp>
      <p:sp>
        <p:nvSpPr>
          <p:cNvPr id="301058" name="Text Box 2"/>
          <p:cNvSpPr txBox="1">
            <a:spLocks noChangeArrowheads="1"/>
          </p:cNvSpPr>
          <p:nvPr/>
        </p:nvSpPr>
        <p:spPr bwMode="auto">
          <a:xfrm>
            <a:off x="1157288" y="944563"/>
            <a:ext cx="4348162" cy="3403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01059" name="Rectangle 3"/>
          <p:cNvSpPr txBox="1">
            <a:spLocks noChangeArrowheads="1"/>
          </p:cNvSpPr>
          <p:nvPr>
            <p:ph type="body"/>
          </p:nvPr>
        </p:nvSpPr>
        <p:spPr>
          <a:xfrm>
            <a:off x="1031875" y="4678363"/>
            <a:ext cx="4597400" cy="376872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144541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95AEF4-6EDB-4DBA-9CB1-64925C8C0954}" type="slidenum">
              <a:rPr lang="hu-HU" altLang="hu-HU"/>
              <a:pPr/>
              <a:t>9</a:t>
            </a:fld>
            <a:endParaRPr lang="hu-HU" altLang="hu-HU"/>
          </a:p>
        </p:txBody>
      </p:sp>
      <p:sp>
        <p:nvSpPr>
          <p:cNvPr id="304130" name="Text Box 2"/>
          <p:cNvSpPr txBox="1">
            <a:spLocks noChangeArrowheads="1"/>
          </p:cNvSpPr>
          <p:nvPr/>
        </p:nvSpPr>
        <p:spPr bwMode="auto">
          <a:xfrm>
            <a:off x="1157288" y="944563"/>
            <a:ext cx="4348162" cy="3403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04131" name="Rectangle 3"/>
          <p:cNvSpPr txBox="1">
            <a:spLocks noChangeArrowheads="1"/>
          </p:cNvSpPr>
          <p:nvPr>
            <p:ph type="body"/>
          </p:nvPr>
        </p:nvSpPr>
        <p:spPr>
          <a:xfrm>
            <a:off x="1031875" y="4678363"/>
            <a:ext cx="4597400" cy="376872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545974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DAF5A5-A471-41AF-A9F5-CEDC30A63A39}" type="slidenum">
              <a:rPr lang="hu-HU" altLang="hu-HU"/>
              <a:pPr/>
              <a:t>14</a:t>
            </a:fld>
            <a:endParaRPr lang="hu-HU" altLang="hu-HU"/>
          </a:p>
        </p:txBody>
      </p:sp>
      <p:sp>
        <p:nvSpPr>
          <p:cNvPr id="320514" name="Text Box 2"/>
          <p:cNvSpPr txBox="1">
            <a:spLocks noChangeArrowheads="1"/>
          </p:cNvSpPr>
          <p:nvPr/>
        </p:nvSpPr>
        <p:spPr bwMode="auto">
          <a:xfrm>
            <a:off x="1157288" y="944563"/>
            <a:ext cx="4348162" cy="3403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20515" name="Rectangle 3"/>
          <p:cNvSpPr txBox="1">
            <a:spLocks noChangeArrowheads="1"/>
          </p:cNvSpPr>
          <p:nvPr>
            <p:ph type="body"/>
          </p:nvPr>
        </p:nvSpPr>
        <p:spPr>
          <a:xfrm>
            <a:off x="1031875" y="4678363"/>
            <a:ext cx="4594225" cy="376396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138425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A87B53-173C-47F9-A2F4-648FF355761C}" type="slidenum">
              <a:rPr lang="hu-HU" altLang="hu-HU"/>
              <a:pPr/>
              <a:t>15</a:t>
            </a:fld>
            <a:endParaRPr lang="hu-HU" altLang="hu-HU"/>
          </a:p>
        </p:txBody>
      </p:sp>
      <p:sp>
        <p:nvSpPr>
          <p:cNvPr id="322562" name="Text Box 2"/>
          <p:cNvSpPr txBox="1">
            <a:spLocks noChangeArrowheads="1"/>
          </p:cNvSpPr>
          <p:nvPr/>
        </p:nvSpPr>
        <p:spPr bwMode="auto">
          <a:xfrm>
            <a:off x="1157288" y="944563"/>
            <a:ext cx="4348162" cy="3403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22563" name="Rectangle 3"/>
          <p:cNvSpPr txBox="1">
            <a:spLocks noChangeArrowheads="1"/>
          </p:cNvSpPr>
          <p:nvPr>
            <p:ph type="body"/>
          </p:nvPr>
        </p:nvSpPr>
        <p:spPr>
          <a:xfrm>
            <a:off x="1031875" y="4678363"/>
            <a:ext cx="4594225" cy="376396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52860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D16869-E40D-437D-AEB6-8FE878503137}" type="slidenum">
              <a:rPr lang="hu-HU" altLang="hu-HU"/>
              <a:pPr/>
              <a:t>17</a:t>
            </a:fld>
            <a:endParaRPr lang="hu-HU" altLang="hu-HU"/>
          </a:p>
        </p:txBody>
      </p:sp>
      <p:sp>
        <p:nvSpPr>
          <p:cNvPr id="326658" name="Text Box 2"/>
          <p:cNvSpPr txBox="1">
            <a:spLocks noChangeArrowheads="1"/>
          </p:cNvSpPr>
          <p:nvPr/>
        </p:nvSpPr>
        <p:spPr bwMode="auto">
          <a:xfrm>
            <a:off x="1157288" y="944563"/>
            <a:ext cx="4348162" cy="3403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26659" name="Rectangle 3"/>
          <p:cNvSpPr txBox="1">
            <a:spLocks noChangeArrowheads="1"/>
          </p:cNvSpPr>
          <p:nvPr>
            <p:ph type="body"/>
          </p:nvPr>
        </p:nvSpPr>
        <p:spPr>
          <a:xfrm>
            <a:off x="1031875" y="4678363"/>
            <a:ext cx="4594225" cy="376396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516643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FF233B-7003-41D1-BDE7-2C05C0BCAA1E}" type="slidenum">
              <a:rPr lang="hu-HU" altLang="hu-HU"/>
              <a:pPr/>
              <a:t>18</a:t>
            </a:fld>
            <a:endParaRPr lang="hu-HU" altLang="hu-HU"/>
          </a:p>
        </p:txBody>
      </p:sp>
      <p:sp>
        <p:nvSpPr>
          <p:cNvPr id="328706" name="Text Box 2"/>
          <p:cNvSpPr txBox="1">
            <a:spLocks noChangeArrowheads="1"/>
          </p:cNvSpPr>
          <p:nvPr/>
        </p:nvSpPr>
        <p:spPr bwMode="auto">
          <a:xfrm>
            <a:off x="1157288" y="944563"/>
            <a:ext cx="4348162" cy="3403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328707" name="Rectangle 3"/>
          <p:cNvSpPr txBox="1">
            <a:spLocks noChangeArrowheads="1"/>
          </p:cNvSpPr>
          <p:nvPr>
            <p:ph type="body"/>
          </p:nvPr>
        </p:nvSpPr>
        <p:spPr>
          <a:xfrm>
            <a:off x="1031875" y="4678363"/>
            <a:ext cx="4594225" cy="376396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139791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69E5BE-47EC-4340-AB7E-5FA084B7C143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46507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AEA5D-7845-4339-BC2B-CD06C4C61236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61669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CA180D-E06C-4A58-91ED-2A41419137A7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384603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ACD7264-E1ED-4351-BEEB-D007037AAA2C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78904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8B36619-436F-4157-B605-26061B34186D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13127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Cím, 1 nagy és 2 kisebb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95A470C-27B8-4667-A184-AF6E0F458351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9425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B1BA4-119F-4F6F-A127-D44BDB8B4A60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46248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4DF420-CFFA-4322-9006-C5A2976C5ACF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9427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78426-16FD-47DD-BF9A-834F70C920DC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872756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E6B39-FE6E-44AF-AFDE-7A88686A706B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7255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1BFC0-CF02-4682-8766-BC62D8748D53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31796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C74997-437E-4C05-8A47-93F595CA3375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277854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A3B465-7478-4DCD-AE5B-83F428068332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99687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7AE1AC-1FFF-4D53-9ACF-47217F2E1E05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26749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hu-HU" alt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hu-HU" alt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74332EC-3552-4205-B350-D1F4E566C598}" type="slidenum">
              <a:rPr lang="hu-HU" altLang="hu-HU"/>
              <a:pPr/>
              <a:t>‹#›</a:t>
            </a:fld>
            <a:endParaRPr lang="hu-HU" altLang="hu-HU"/>
          </a:p>
        </p:txBody>
      </p:sp>
      <p:pic>
        <p:nvPicPr>
          <p:cNvPr id="1031" name="Picture 7" descr="alcsik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83"/>
          <a:stretch>
            <a:fillRect/>
          </a:stretch>
        </p:blipFill>
        <p:spPr bwMode="auto">
          <a:xfrm>
            <a:off x="0" y="6308725"/>
            <a:ext cx="4570413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6" name="Group 12"/>
          <p:cNvGrpSpPr>
            <a:grpSpLocks/>
          </p:cNvGrpSpPr>
          <p:nvPr/>
        </p:nvGrpSpPr>
        <p:grpSpPr bwMode="auto">
          <a:xfrm>
            <a:off x="4572000" y="6305550"/>
            <a:ext cx="3995738" cy="552450"/>
            <a:chOff x="2880" y="3972"/>
            <a:chExt cx="2517" cy="348"/>
          </a:xfrm>
        </p:grpSpPr>
        <p:pic>
          <p:nvPicPr>
            <p:cNvPr id="1033" name="Picture 9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5" y="3974"/>
              <a:ext cx="1292" cy="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3972"/>
              <a:ext cx="1270" cy="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8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9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2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2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3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9.e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1.e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3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33.e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35.e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mailto:szk@aquilanet.h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44F2-79D7-4676-B7FD-5D7690D38AE3}" type="slidenum">
              <a:rPr lang="hu-HU" altLang="hu-HU"/>
              <a:pPr/>
              <a:t>1</a:t>
            </a:fld>
            <a:endParaRPr lang="hu-HU" alt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D31D-1BCC-451A-83C4-52D513F0FB32}" type="slidenum">
              <a:rPr lang="hu-HU" altLang="hu-HU"/>
              <a:pPr/>
              <a:t>10</a:t>
            </a:fld>
            <a:endParaRPr lang="hu-HU" altLang="hu-HU"/>
          </a:p>
        </p:txBody>
      </p:sp>
      <p:sp>
        <p:nvSpPr>
          <p:cNvPr id="306183" name="Rectangle 7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F4E3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A MÓDSZER IDŐIGÉNYE</a:t>
            </a:r>
          </a:p>
        </p:txBody>
      </p:sp>
      <p:graphicFrame>
        <p:nvGraphicFramePr>
          <p:cNvPr id="306185" name="Object 9"/>
          <p:cNvGraphicFramePr>
            <a:graphicFrameLocks noChangeAspect="1"/>
          </p:cNvGraphicFramePr>
          <p:nvPr>
            <p:ph/>
          </p:nvPr>
        </p:nvGraphicFramePr>
        <p:xfrm>
          <a:off x="1044575" y="1327150"/>
          <a:ext cx="7056438" cy="476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192" name="Chart" r:id="rId3" imgW="4667402" imgH="3152851" progId="Excel.Chart.8">
                  <p:embed/>
                </p:oleObj>
              </mc:Choice>
              <mc:Fallback>
                <p:oleObj name="Chart" r:id="rId3" imgW="4667402" imgH="3152851" progId="Excel.Char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575" y="1327150"/>
                        <a:ext cx="7056438" cy="476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6188" name="Line 12"/>
          <p:cNvSpPr>
            <a:spLocks noChangeShapeType="1"/>
          </p:cNvSpPr>
          <p:nvPr/>
        </p:nvSpPr>
        <p:spPr bwMode="auto">
          <a:xfrm flipV="1">
            <a:off x="4140200" y="3284538"/>
            <a:ext cx="0" cy="13684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06189" name="Line 13"/>
          <p:cNvSpPr>
            <a:spLocks noChangeShapeType="1"/>
          </p:cNvSpPr>
          <p:nvPr/>
        </p:nvSpPr>
        <p:spPr bwMode="auto">
          <a:xfrm flipH="1">
            <a:off x="1979613" y="3284538"/>
            <a:ext cx="2160587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06190" name="Line 14"/>
          <p:cNvSpPr>
            <a:spLocks noChangeShapeType="1"/>
          </p:cNvSpPr>
          <p:nvPr/>
        </p:nvSpPr>
        <p:spPr bwMode="auto">
          <a:xfrm flipV="1">
            <a:off x="4859338" y="3500438"/>
            <a:ext cx="0" cy="11525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06191" name="Line 15"/>
          <p:cNvSpPr>
            <a:spLocks noChangeShapeType="1"/>
          </p:cNvSpPr>
          <p:nvPr/>
        </p:nvSpPr>
        <p:spPr bwMode="auto">
          <a:xfrm flipH="1">
            <a:off x="1979613" y="3500438"/>
            <a:ext cx="287972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C2977-9DC1-4E7C-90CE-49F2EFE0D447}" type="slidenum">
              <a:rPr lang="hu-HU" altLang="hu-HU"/>
              <a:pPr/>
              <a:t>11</a:t>
            </a:fld>
            <a:endParaRPr lang="hu-HU" altLang="hu-HU"/>
          </a:p>
        </p:txBody>
      </p:sp>
      <p:sp>
        <p:nvSpPr>
          <p:cNvPr id="307205" name="Rectangle 5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F4E3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SALMONELLA KIMUTATÁSA</a:t>
            </a:r>
          </a:p>
        </p:txBody>
      </p:sp>
      <p:graphicFrame>
        <p:nvGraphicFramePr>
          <p:cNvPr id="307209" name="Object 9"/>
          <p:cNvGraphicFramePr>
            <a:graphicFrameLocks noChangeAspect="1"/>
          </p:cNvGraphicFramePr>
          <p:nvPr>
            <p:ph/>
          </p:nvPr>
        </p:nvGraphicFramePr>
        <p:xfrm>
          <a:off x="468313" y="1268413"/>
          <a:ext cx="8135937" cy="471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11" name="Chart" r:id="rId3" imgW="4533830" imgH="2629019" progId="Excel.Chart.8">
                  <p:embed/>
                </p:oleObj>
              </mc:Choice>
              <mc:Fallback>
                <p:oleObj name="Chart" r:id="rId3" imgW="4533830" imgH="2629019" progId="Excel.Char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268413"/>
                        <a:ext cx="8135937" cy="471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76C2A-23CA-4396-999E-A614669B7CEC}" type="slidenum">
              <a:rPr lang="hu-HU" altLang="hu-HU"/>
              <a:pPr/>
              <a:t>12</a:t>
            </a:fld>
            <a:endParaRPr lang="hu-HU" altLang="hu-HU"/>
          </a:p>
        </p:txBody>
      </p:sp>
      <p:sp>
        <p:nvSpPr>
          <p:cNvPr id="310276" name="Rectangle 4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F4E3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AZ RVS SZELEKTIVITÁSA</a:t>
            </a:r>
          </a:p>
        </p:txBody>
      </p:sp>
      <p:graphicFrame>
        <p:nvGraphicFramePr>
          <p:cNvPr id="310383" name="Group 111"/>
          <p:cNvGraphicFramePr>
            <a:graphicFrameLocks noGrp="1"/>
          </p:cNvGraphicFramePr>
          <p:nvPr>
            <p:ph/>
          </p:nvPr>
        </p:nvGraphicFramePr>
        <p:xfrm>
          <a:off x="468313" y="1498600"/>
          <a:ext cx="8229600" cy="4378326"/>
        </p:xfrm>
        <a:graphic>
          <a:graphicData uri="http://schemas.openxmlformats.org/drawingml/2006/table">
            <a:tbl>
              <a:tblPr/>
              <a:tblGrid>
                <a:gridCol w="2057400"/>
                <a:gridCol w="1828800"/>
                <a:gridCol w="2362200"/>
                <a:gridCol w="1981200"/>
              </a:tblGrid>
              <a:tr h="9223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Mikroba</a:t>
                      </a:r>
                      <a:endParaRPr kumimoji="0" lang="en-US" altLang="hu-H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RVS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TTD (h)</a:t>
                      </a:r>
                      <a:endParaRPr kumimoji="0" lang="en-US" altLang="hu-H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RVS + 10% tej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TTD (h)</a:t>
                      </a:r>
                      <a:endParaRPr kumimoji="0" lang="en-US" altLang="hu-H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TSB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TTD (h)</a:t>
                      </a:r>
                      <a:endParaRPr kumimoji="0" lang="en-US" altLang="hu-H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Klebsiella oxytoca</a:t>
                      </a:r>
                      <a:endParaRPr kumimoji="0" lang="en-US" alt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kumimoji="0" lang="en-US" alt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kumimoji="0" lang="en-US" alt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6,5</a:t>
                      </a:r>
                      <a:endParaRPr kumimoji="0" lang="en-US" alt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Escherichia coli</a:t>
                      </a:r>
                      <a:endParaRPr kumimoji="0" lang="en-US" alt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kumimoji="0" lang="en-US" alt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kumimoji="0" lang="en-US" alt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  <a:endParaRPr kumimoji="0" lang="en-US" alt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51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Citrobacter freundii</a:t>
                      </a:r>
                      <a:endParaRPr kumimoji="0" lang="en-US" alt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kumimoji="0" lang="en-US" alt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kumimoji="0" lang="en-US" alt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  <a:endParaRPr kumimoji="0" lang="en-US" alt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Proteus vulgaris</a:t>
                      </a:r>
                      <a:endParaRPr kumimoji="0" lang="en-US" alt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kumimoji="0" lang="en-US" alt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kumimoji="0" lang="en-US" alt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kumimoji="0" lang="en-US" altLang="hu-H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6B64-E913-49DE-9112-7541F4F53A2A}" type="slidenum">
              <a:rPr lang="hu-HU" altLang="hu-HU"/>
              <a:pPr/>
              <a:t>13</a:t>
            </a:fld>
            <a:endParaRPr lang="hu-HU" altLang="hu-HU"/>
          </a:p>
        </p:txBody>
      </p:sp>
      <p:sp>
        <p:nvSpPr>
          <p:cNvPr id="314371" name="Rectangle 3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F4E3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KÜLÖNBÖZŐ SALMONELLÁK</a:t>
            </a:r>
            <a:b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</a:br>
            <a: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KALIBRÁCIÓS GÖRBÉI</a:t>
            </a:r>
          </a:p>
        </p:txBody>
      </p:sp>
      <p:graphicFrame>
        <p:nvGraphicFramePr>
          <p:cNvPr id="314376" name="Object 8"/>
          <p:cNvGraphicFramePr>
            <a:graphicFrameLocks noChangeAspect="1"/>
          </p:cNvGraphicFramePr>
          <p:nvPr>
            <p:ph/>
          </p:nvPr>
        </p:nvGraphicFramePr>
        <p:xfrm>
          <a:off x="755650" y="1484313"/>
          <a:ext cx="7632700" cy="463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78" name="Chart" r:id="rId3" imgW="4676628" imgH="2838298" progId="Excel.Chart.8">
                  <p:embed/>
                </p:oleObj>
              </mc:Choice>
              <mc:Fallback>
                <p:oleObj name="Chart" r:id="rId3" imgW="4676628" imgH="2838298" progId="Excel.Char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484313"/>
                        <a:ext cx="7632700" cy="463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701800"/>
            <a:ext cx="7632700" cy="388778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77825" indent="-377825" defTabSz="1008063">
              <a:lnSpc>
                <a:spcPct val="8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800">
                <a:latin typeface="Calibri" panose="020F0502020204030204" pitchFamily="34" charset="0"/>
              </a:rPr>
              <a:t>MicroTester készülékkel a Salmonellák RVS tápoldatban kimutathatók.</a:t>
            </a:r>
          </a:p>
          <a:p>
            <a:pPr marL="377825" indent="-377825" defTabSz="1008063">
              <a:lnSpc>
                <a:spcPct val="8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800">
                <a:latin typeface="Calibri" panose="020F0502020204030204" pitchFamily="34" charset="0"/>
              </a:rPr>
              <a:t>Elődúsítás nem szükséges.</a:t>
            </a:r>
          </a:p>
          <a:p>
            <a:pPr marL="377825" indent="-377825" defTabSz="1008063">
              <a:lnSpc>
                <a:spcPct val="8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800">
                <a:latin typeface="Calibri" panose="020F0502020204030204" pitchFamily="34" charset="0"/>
              </a:rPr>
              <a:t>A zavaró mikroflóra az RVS-ben nem szaporodik.</a:t>
            </a:r>
          </a:p>
          <a:p>
            <a:pPr marL="377825" indent="-377825" defTabSz="1008063">
              <a:lnSpc>
                <a:spcPct val="8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800">
                <a:latin typeface="Calibri" panose="020F0502020204030204" pitchFamily="34" charset="0"/>
              </a:rPr>
              <a:t>Élelmiszerek (tej, sajt, stb.) a tápoldathoz adása a kimutatási időt csökkenti, de a szelektivitást nem befolyásolja.</a:t>
            </a:r>
          </a:p>
          <a:p>
            <a:pPr marL="377825" indent="-377825" defTabSz="1008063">
              <a:lnSpc>
                <a:spcPct val="8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800">
                <a:latin typeface="Calibri" panose="020F0502020204030204" pitchFamily="34" charset="0"/>
              </a:rPr>
              <a:t>A Salmonella jelenlétének igazolása a MicroTesterrel végzett mérés után, a gyanús mintákból PCR-al elvégezhető.</a:t>
            </a:r>
          </a:p>
        </p:txBody>
      </p:sp>
      <p:sp>
        <p:nvSpPr>
          <p:cNvPr id="319492" name="Rectangle 4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F4E3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SALMONELLA KIMUTATÁSA</a:t>
            </a:r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41" name="Rectangle 5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F4E3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LISTERIÁK KIMUTATÁSA</a:t>
            </a:r>
          </a:p>
        </p:txBody>
      </p:sp>
      <p:graphicFrame>
        <p:nvGraphicFramePr>
          <p:cNvPr id="321543" name="Object 7"/>
          <p:cNvGraphicFramePr>
            <a:graphicFrameLocks noChangeAspect="1"/>
          </p:cNvGraphicFramePr>
          <p:nvPr>
            <p:ph/>
          </p:nvPr>
        </p:nvGraphicFramePr>
        <p:xfrm>
          <a:off x="457200" y="1603375"/>
          <a:ext cx="8229600" cy="362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545" name="Chart" r:id="rId4" imgW="9525060" imgH="4200515" progId="Excel.Chart.8">
                  <p:embed/>
                </p:oleObj>
              </mc:Choice>
              <mc:Fallback>
                <p:oleObj name="Chart" r:id="rId4" imgW="9525060" imgH="4200515" progId="Excel.Char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3375"/>
                        <a:ext cx="8229600" cy="362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72630-7478-419C-BF64-2A6D7BC80337}" type="slidenum">
              <a:rPr lang="hu-HU" altLang="hu-HU"/>
              <a:pPr/>
              <a:t>16</a:t>
            </a:fld>
            <a:endParaRPr lang="hu-HU" altLang="hu-HU"/>
          </a:p>
        </p:txBody>
      </p:sp>
      <p:sp>
        <p:nvSpPr>
          <p:cNvPr id="315395" name="Rectangle 3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F4E3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EGYESÍTETT KALIBRÁCIÓS GÖRBE 1/2 FRASERBEN TEJJEL ÉS TEJ NÉLKÜL</a:t>
            </a:r>
          </a:p>
        </p:txBody>
      </p:sp>
      <p:pic>
        <p:nvPicPr>
          <p:cNvPr id="315397" name="Picture 5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412875"/>
            <a:ext cx="8135938" cy="4652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0875" y="1771650"/>
            <a:ext cx="7808913" cy="352901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77825" indent="-377825" defTabSz="1008063">
              <a:lnSpc>
                <a:spcPct val="8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800">
                <a:latin typeface="Calibri" panose="020F0502020204030204" pitchFamily="34" charset="0"/>
              </a:rPr>
              <a:t>Fraser levesben a listeriák jelenléte a szokásos módszernél gyorsabban kimutatható.</a:t>
            </a:r>
          </a:p>
          <a:p>
            <a:pPr marL="377825" indent="-377825" defTabSz="1008063">
              <a:lnSpc>
                <a:spcPct val="8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800">
                <a:latin typeface="Calibri" panose="020F0502020204030204" pitchFamily="34" charset="0"/>
              </a:rPr>
              <a:t>A táptalaj szelektivitását a hozzáadott élelmiszer (tej) nem befolyásolja.</a:t>
            </a:r>
          </a:p>
          <a:p>
            <a:pPr marL="377825" indent="-377825" defTabSz="1008063">
              <a:lnSpc>
                <a:spcPct val="8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800">
                <a:latin typeface="Calibri" panose="020F0502020204030204" pitchFamily="34" charset="0"/>
              </a:rPr>
              <a:t>A tejben leggyakoribb zavaró mikroba, az E. coli a tápoldatban nem szaporodik.</a:t>
            </a:r>
          </a:p>
          <a:p>
            <a:pPr marL="377825" indent="-377825" defTabSz="1008063">
              <a:lnSpc>
                <a:spcPct val="8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800">
                <a:latin typeface="Calibri" panose="020F0502020204030204" pitchFamily="34" charset="0"/>
              </a:rPr>
              <a:t>A Listeria monocytogenes jelenléte csak további vizsgálatokkal (PCR) igazolható</a:t>
            </a:r>
            <a:r>
              <a:rPr lang="hu-HU" altLang="hu-HU" sz="2800"/>
              <a:t>.</a:t>
            </a:r>
          </a:p>
        </p:txBody>
      </p:sp>
      <p:sp>
        <p:nvSpPr>
          <p:cNvPr id="325636" name="Rectangle 4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F4E3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LISTERIA MONOCYTOGENES KIMUTATÁSA</a:t>
            </a:r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773238"/>
            <a:ext cx="7810500" cy="338455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77825" indent="-377825" defTabSz="1008063">
              <a:lnSpc>
                <a:spcPct val="137000"/>
              </a:lnSpc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b="1">
                <a:solidFill>
                  <a:srgbClr val="B8004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Húsipari alkalmazások:</a:t>
            </a:r>
            <a:r>
              <a:rPr lang="hu-HU" altLang="hu-HU" sz="2400"/>
              <a:t> </a:t>
            </a:r>
          </a:p>
          <a:p>
            <a:pPr marL="377825" indent="-377825" defTabSz="1008063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400"/>
              <a:t>Nyershús összcsíraszámának (mezofil aerob és fakultatív anaerob baktériumszám) meghatározása</a:t>
            </a:r>
          </a:p>
          <a:p>
            <a:pPr marL="377825" indent="-377825" defTabSz="1008063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400"/>
              <a:t>Húskészítmények gyártásközi mikrobiológiai minőségellenőrzése</a:t>
            </a:r>
          </a:p>
        </p:txBody>
      </p:sp>
      <p:sp>
        <p:nvSpPr>
          <p:cNvPr id="327684" name="Rectangle 4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F4E3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MINŐSÉGELLENŐRZÉS</a:t>
            </a:r>
            <a:b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</a:br>
            <a: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ÉLELMISZEREK</a:t>
            </a:r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67F0-4374-4987-83F3-64EF1D7F4A83}" type="slidenum">
              <a:rPr lang="hu-HU" altLang="hu-HU"/>
              <a:pPr/>
              <a:t>19</a:t>
            </a:fld>
            <a:endParaRPr lang="hu-HU" altLang="hu-HU"/>
          </a:p>
        </p:txBody>
      </p:sp>
      <p:sp>
        <p:nvSpPr>
          <p:cNvPr id="316419" name="Rectangle 3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F4E3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NYERSHÚS ÖSSZCSÍRASZÁMA</a:t>
            </a:r>
          </a:p>
        </p:txBody>
      </p:sp>
      <p:graphicFrame>
        <p:nvGraphicFramePr>
          <p:cNvPr id="316423" name="Object 7"/>
          <p:cNvGraphicFramePr>
            <a:graphicFrameLocks noChangeAspect="1"/>
          </p:cNvGraphicFramePr>
          <p:nvPr>
            <p:ph/>
          </p:nvPr>
        </p:nvGraphicFramePr>
        <p:xfrm>
          <a:off x="900113" y="1341438"/>
          <a:ext cx="7273925" cy="482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25" name="Chart" r:id="rId3" imgW="5524490" imgH="3667142" progId="Excel.Chart.8">
                  <p:embed/>
                </p:oleObj>
              </mc:Choice>
              <mc:Fallback>
                <p:oleObj name="Chart" r:id="rId3" imgW="5524490" imgH="3667142" progId="Excel.Char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341438"/>
                        <a:ext cx="7273925" cy="482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ED1CB-1E93-4468-B9B9-7F0D4C5F2236}" type="slidenum">
              <a:rPr lang="hu-HU" altLang="hu-HU"/>
              <a:pPr/>
              <a:t>2</a:t>
            </a:fld>
            <a:endParaRPr lang="hu-HU" altLang="hu-HU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827088" y="2189163"/>
            <a:ext cx="732631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hu-HU" altLang="hu-HU" sz="40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A MICROTESTER GYAKORLATI ALKALMAZÁSA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395288" y="5073650"/>
            <a:ext cx="82089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altLang="hu-HU" b="1">
                <a:effectLst>
                  <a:outerShdw blurRad="38100" dist="38100" dir="2700000" algn="tl">
                    <a:srgbClr val="C0C0C0"/>
                  </a:outerShdw>
                </a:effectLst>
              </a:rPr>
              <a:t>Dr. Szakmár Katalin</a:t>
            </a:r>
          </a:p>
          <a:p>
            <a:r>
              <a:rPr lang="hu-HU" altLang="hu-HU" b="1">
                <a:effectLst>
                  <a:outerShdw blurRad="38100" dist="38100" dir="2700000" algn="tl">
                    <a:srgbClr val="C0C0C0"/>
                  </a:outerShdw>
                </a:effectLst>
              </a:rPr>
              <a:t>Budapest, 2012. február 15.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6C078-2520-4716-9F0C-6C827A5E385C}" type="slidenum">
              <a:rPr lang="hu-HU" altLang="hu-HU"/>
              <a:pPr/>
              <a:t>20</a:t>
            </a:fld>
            <a:endParaRPr lang="hu-HU" altLang="hu-HU"/>
          </a:p>
        </p:txBody>
      </p:sp>
      <p:sp>
        <p:nvSpPr>
          <p:cNvPr id="317443" name="Rectangle 3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F4E3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2073/2005 EK RENDELET ELŐÍRÁSAI</a:t>
            </a:r>
          </a:p>
        </p:txBody>
      </p:sp>
      <p:graphicFrame>
        <p:nvGraphicFramePr>
          <p:cNvPr id="317539" name="Group 99"/>
          <p:cNvGraphicFramePr>
            <a:graphicFrameLocks noGrp="1"/>
          </p:cNvGraphicFramePr>
          <p:nvPr>
            <p:ph/>
          </p:nvPr>
        </p:nvGraphicFramePr>
        <p:xfrm>
          <a:off x="395288" y="1425575"/>
          <a:ext cx="8229600" cy="4526280"/>
        </p:xfrm>
        <a:graphic>
          <a:graphicData uri="http://schemas.openxmlformats.org/drawingml/2006/table">
            <a:tbl>
              <a:tblPr/>
              <a:tblGrid>
                <a:gridCol w="2592387"/>
                <a:gridCol w="2376488"/>
                <a:gridCol w="431800"/>
                <a:gridCol w="488950"/>
                <a:gridCol w="1209675"/>
                <a:gridCol w="1130300"/>
              </a:tblGrid>
              <a:tr h="56197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Élelmiszer kategória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Mikrobák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223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Hasított szarvasmarha, juh, kecske, ló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Aerob mikrobaszám</a:t>
                      </a:r>
                      <a:endParaRPr kumimoji="0" lang="hu-HU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lgN=3,5</a:t>
                      </a:r>
                      <a:endParaRPr kumimoji="0" lang="hu-HU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lgN=5,0</a:t>
                      </a:r>
                      <a:endParaRPr kumimoji="0" lang="hu-HU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207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Hasított sertés</a:t>
                      </a:r>
                      <a:endParaRPr kumimoji="0" lang="hu-HU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Aerob mikrobaszám</a:t>
                      </a:r>
                      <a:endParaRPr kumimoji="0" lang="hu-HU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lgN=4,0</a:t>
                      </a:r>
                      <a:endParaRPr kumimoji="0" lang="hu-HU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lgN=5,0</a:t>
                      </a:r>
                      <a:endParaRPr kumimoji="0" lang="hu-HU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0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858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Darált hús</a:t>
                      </a:r>
                      <a:endParaRPr kumimoji="0" lang="hu-HU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Aerob mikrobaszám</a:t>
                      </a:r>
                      <a:endParaRPr kumimoji="0" lang="hu-HU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hu-HU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hu-HU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5x10</a:t>
                      </a:r>
                      <a:r>
                        <a:rPr kumimoji="0" lang="hu-HU" altLang="hu-HU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hu-HU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5x10</a:t>
                      </a:r>
                      <a:r>
                        <a:rPr kumimoji="0" lang="hu-HU" altLang="hu-HU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0" lang="hu-HU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6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429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Mechanikusan lefejtett hús</a:t>
                      </a:r>
                      <a:endParaRPr kumimoji="0" lang="hu-HU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Aerob mikrobaszám</a:t>
                      </a:r>
                      <a:endParaRPr kumimoji="0" lang="hu-HU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hu-HU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hu-HU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5x10</a:t>
                      </a:r>
                      <a:r>
                        <a:rPr kumimoji="0" lang="hu-HU" altLang="hu-HU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kumimoji="0" lang="hu-HU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5x10</a:t>
                      </a:r>
                      <a:r>
                        <a:rPr kumimoji="0" lang="hu-HU" altLang="hu-HU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kumimoji="0" lang="hu-HU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81" name="Rectangle 5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F4E3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KIMUTATÁSI IDŐK ÖSSZEHASONLÍTÁSA</a:t>
            </a:r>
          </a:p>
        </p:txBody>
      </p:sp>
      <p:graphicFrame>
        <p:nvGraphicFramePr>
          <p:cNvPr id="331824" name="Group 48"/>
          <p:cNvGraphicFramePr>
            <a:graphicFrameLocks noGrp="1"/>
          </p:cNvGraphicFramePr>
          <p:nvPr>
            <p:ph/>
          </p:nvPr>
        </p:nvGraphicFramePr>
        <p:xfrm>
          <a:off x="457200" y="1835150"/>
          <a:ext cx="8229600" cy="3179128"/>
        </p:xfrm>
        <a:graphic>
          <a:graphicData uri="http://schemas.openxmlformats.org/drawingml/2006/table">
            <a:tbl>
              <a:tblPr/>
              <a:tblGrid>
                <a:gridCol w="3332163"/>
                <a:gridCol w="2368550"/>
                <a:gridCol w="2528887"/>
              </a:tblGrid>
              <a:tr h="839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Határértékek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(2073/2005 EK)</a:t>
                      </a:r>
                      <a:endParaRPr kumimoji="0" lang="en-US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Kimutatási idők (h)</a:t>
                      </a:r>
                      <a:endParaRPr kumimoji="0" lang="en-US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39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(N=cfu/g)</a:t>
                      </a:r>
                      <a:endParaRPr kumimoji="0" lang="en-US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Klasszikus </a:t>
                      </a:r>
                      <a:endParaRPr kumimoji="0" lang="en-US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Microtester</a:t>
                      </a:r>
                      <a:endParaRPr kumimoji="0" lang="en-US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431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lgN=3,5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lgN=4,0               Hús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lgN=5       aerob mikrobaszám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lgN=5,7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lgN=6,7</a:t>
                      </a:r>
                      <a:endParaRPr kumimoji="0" lang="en-US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80047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anose="020F0502020204030204" pitchFamily="34" charset="0"/>
                        </a:rPr>
                        <a:t>72 </a:t>
                      </a:r>
                      <a:endParaRPr kumimoji="0" lang="en-US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B80047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80047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anose="020F0502020204030204" pitchFamily="34" charset="0"/>
                        </a:rPr>
                        <a:t>10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80047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anose="020F0502020204030204" pitchFamily="34" charset="0"/>
                        </a:rPr>
                        <a:t>9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80047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anose="020F0502020204030204" pitchFamily="34" charset="0"/>
                        </a:rPr>
                        <a:t>6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80047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anose="020F0502020204030204" pitchFamily="34" charset="0"/>
                        </a:rPr>
                        <a:t>5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80047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anose="020F0502020204030204" pitchFamily="34" charset="0"/>
                        </a:rPr>
                        <a:t>2</a:t>
                      </a: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80047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anose="020F0502020204030204" pitchFamily="34" charset="0"/>
                        </a:rPr>
                        <a:t> </a:t>
                      </a:r>
                      <a:endParaRPr kumimoji="0" lang="en-US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B80047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8" name="Rectangle 4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F4E3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HÚSKÉSZÍTMÉNYEK GYÁRTÁSKÖZI ELLENŐRZÉSE</a:t>
            </a:r>
          </a:p>
        </p:txBody>
      </p:sp>
      <p:graphicFrame>
        <p:nvGraphicFramePr>
          <p:cNvPr id="333830" name="Object 6"/>
          <p:cNvGraphicFramePr>
            <a:graphicFrameLocks noChangeAspect="1"/>
          </p:cNvGraphicFramePr>
          <p:nvPr>
            <p:ph/>
          </p:nvPr>
        </p:nvGraphicFramePr>
        <p:xfrm>
          <a:off x="468313" y="1412875"/>
          <a:ext cx="8137525" cy="457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32" name="Chart" r:id="rId4" imgW="4857902" imgH="2733751" progId="Excel.Chart.8">
                  <p:embed/>
                </p:oleObj>
              </mc:Choice>
              <mc:Fallback>
                <p:oleObj name="Chart" r:id="rId4" imgW="4857902" imgH="2733751" progId="Excel.Char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412875"/>
                        <a:ext cx="8137525" cy="457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F4E3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HÚSKÉSZÍTMÉNYEK GYÁRTÁSKÖZI ELLENŐRZÉSE</a:t>
            </a:r>
          </a:p>
        </p:txBody>
      </p:sp>
      <p:graphicFrame>
        <p:nvGraphicFramePr>
          <p:cNvPr id="362501" name="Object 5"/>
          <p:cNvGraphicFramePr>
            <a:graphicFrameLocks noChangeAspect="1"/>
          </p:cNvGraphicFramePr>
          <p:nvPr>
            <p:ph/>
          </p:nvPr>
        </p:nvGraphicFramePr>
        <p:xfrm>
          <a:off x="827088" y="1341438"/>
          <a:ext cx="7416800" cy="479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503" name="Chart" r:id="rId4" imgW="4286402" imgH="2771851" progId="Excel.Chart.8">
                  <p:embed/>
                </p:oleObj>
              </mc:Choice>
              <mc:Fallback>
                <p:oleObj name="Chart" r:id="rId4" imgW="4286402" imgH="2771851" progId="Excel.Char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341438"/>
                        <a:ext cx="7416800" cy="4795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F4E3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KIMUTATÁSI IDŐK ÖSSZEHASONLÍTÁSA</a:t>
            </a:r>
          </a:p>
        </p:txBody>
      </p:sp>
      <p:graphicFrame>
        <p:nvGraphicFramePr>
          <p:cNvPr id="364606" name="Group 62"/>
          <p:cNvGraphicFramePr>
            <a:graphicFrameLocks noGrp="1"/>
          </p:cNvGraphicFramePr>
          <p:nvPr>
            <p:ph/>
          </p:nvPr>
        </p:nvGraphicFramePr>
        <p:xfrm>
          <a:off x="539750" y="1916113"/>
          <a:ext cx="8229600" cy="3313113"/>
        </p:xfrm>
        <a:graphic>
          <a:graphicData uri="http://schemas.openxmlformats.org/drawingml/2006/table">
            <a:tbl>
              <a:tblPr/>
              <a:tblGrid>
                <a:gridCol w="3332163"/>
                <a:gridCol w="2368550"/>
                <a:gridCol w="2528887"/>
              </a:tblGrid>
              <a:tr h="477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Mikrobaszám</a:t>
                      </a:r>
                      <a:endParaRPr kumimoji="0" lang="en-US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Kimutatási idő (h)</a:t>
                      </a:r>
                      <a:endParaRPr kumimoji="0" lang="en-US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530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(N=cfu/g)</a:t>
                      </a:r>
                      <a:endParaRPr kumimoji="0" lang="en-US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Lemezöntés </a:t>
                      </a:r>
                      <a:endParaRPr kumimoji="0" lang="en-US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Microtester</a:t>
                      </a:r>
                      <a:endParaRPr kumimoji="0" lang="en-US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5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lgN=6,1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lgN=7,6     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lgN=6,8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lgN=5,8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lgN=7,6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lgN=7,5</a:t>
                      </a:r>
                      <a:endParaRPr kumimoji="0" lang="en-US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80047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anose="020F0502020204030204" pitchFamily="34" charset="0"/>
                        </a:rPr>
                        <a:t>72 </a:t>
                      </a:r>
                      <a:endParaRPr kumimoji="0" lang="en-US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B80047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80047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anose="020F0502020204030204" pitchFamily="34" charset="0"/>
                        </a:rPr>
                        <a:t>7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80047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anose="020F0502020204030204" pitchFamily="34" charset="0"/>
                        </a:rPr>
                        <a:t>4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80047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anose="020F0502020204030204" pitchFamily="34" charset="0"/>
                        </a:rPr>
                        <a:t>5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80047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anose="020F0502020204030204" pitchFamily="34" charset="0"/>
                        </a:rPr>
                        <a:t>7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80047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anose="020F0502020204030204" pitchFamily="34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80047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anose="020F0502020204030204" pitchFamily="34" charset="0"/>
                        </a:rPr>
                        <a:t>4</a:t>
                      </a:r>
                      <a:endParaRPr kumimoji="0" lang="en-US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B80047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2060575"/>
            <a:ext cx="7810500" cy="338455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77825" indent="-377825" defTabSz="1008063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>
                <a:latin typeface="Calibri" panose="020F0502020204030204" pitchFamily="34" charset="0"/>
              </a:rPr>
              <a:t>Üdítőitalok penész- és élesztőgomba számának meghatározása:</a:t>
            </a:r>
          </a:p>
          <a:p>
            <a:pPr marL="819150" lvl="1" indent="-315913" defTabSz="1008063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400">
                <a:latin typeface="Calibri" panose="020F0502020204030204" pitchFamily="34" charset="0"/>
              </a:rPr>
              <a:t>Indirekt mérés (a szaporodás során képződő CO</a:t>
            </a:r>
            <a:r>
              <a:rPr lang="hu-HU" altLang="hu-HU" sz="2400" baseline="-25000">
                <a:latin typeface="Calibri" panose="020F0502020204030204" pitchFamily="34" charset="0"/>
              </a:rPr>
              <a:t>2</a:t>
            </a:r>
            <a:r>
              <a:rPr lang="hu-HU" altLang="hu-HU" sz="2400">
                <a:latin typeface="Calibri" panose="020F0502020204030204" pitchFamily="34" charset="0"/>
              </a:rPr>
              <a:t>-ot KOH oldatban nyeletjük el és a KOH oldat redox-potenciál változását mérjük)</a:t>
            </a:r>
          </a:p>
        </p:txBody>
      </p:sp>
      <p:sp>
        <p:nvSpPr>
          <p:cNvPr id="366595" name="Rectangle 3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F4E3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MINŐSÉGELLENŐRZÉS</a:t>
            </a:r>
            <a:b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</a:br>
            <a: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ÜDÍTŐITALOK</a:t>
            </a:r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6" name="Rectangle 4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F4E3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INDIREKT MÉRŐCELLA</a:t>
            </a:r>
          </a:p>
        </p:txBody>
      </p:sp>
      <p:pic>
        <p:nvPicPr>
          <p:cNvPr id="335878" name="Picture 6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5" y="1341438"/>
            <a:ext cx="4662488" cy="4502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D84EC-FAAB-4425-ACD0-FA6ADF50FA38}" type="slidenum">
              <a:rPr lang="hu-HU" altLang="hu-HU"/>
              <a:pPr/>
              <a:t>27</a:t>
            </a:fld>
            <a:endParaRPr lang="hu-HU" altLang="hu-HU"/>
          </a:p>
        </p:txBody>
      </p:sp>
      <p:sp>
        <p:nvSpPr>
          <p:cNvPr id="368642" name="Rectangle 2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F4E3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INDIREKT MÉRÉS REDOX-GÖRBÉI</a:t>
            </a:r>
          </a:p>
        </p:txBody>
      </p:sp>
      <p:graphicFrame>
        <p:nvGraphicFramePr>
          <p:cNvPr id="368645" name="Object 5"/>
          <p:cNvGraphicFramePr>
            <a:graphicFrameLocks noChangeAspect="1"/>
          </p:cNvGraphicFramePr>
          <p:nvPr>
            <p:ph/>
          </p:nvPr>
        </p:nvGraphicFramePr>
        <p:xfrm>
          <a:off x="1547813" y="1268413"/>
          <a:ext cx="6227762" cy="480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47" name="Chart" r:id="rId3" imgW="4533900" imgH="3495751" progId="Excel.Chart.8">
                  <p:embed/>
                </p:oleObj>
              </mc:Choice>
              <mc:Fallback>
                <p:oleObj name="Chart" r:id="rId3" imgW="4533900" imgH="3495751" progId="Excel.Char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1268413"/>
                        <a:ext cx="6227762" cy="480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91927-662D-47F6-B405-2207FFBA42F4}" type="slidenum">
              <a:rPr lang="hu-HU" altLang="hu-HU"/>
              <a:pPr/>
              <a:t>28</a:t>
            </a:fld>
            <a:endParaRPr lang="hu-HU" altLang="hu-HU"/>
          </a:p>
        </p:txBody>
      </p:sp>
      <p:sp>
        <p:nvSpPr>
          <p:cNvPr id="318467" name="Rectangle 3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F4E3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PENÉSZ- ÉS ÉLESZTŐGOMBA</a:t>
            </a:r>
            <a:b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</a:br>
            <a: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KALIBRÁCIÓS GÖRBÉI</a:t>
            </a:r>
          </a:p>
        </p:txBody>
      </p:sp>
      <p:graphicFrame>
        <p:nvGraphicFramePr>
          <p:cNvPr id="318470" name="Object 6"/>
          <p:cNvGraphicFramePr>
            <a:graphicFrameLocks noChangeAspect="1"/>
          </p:cNvGraphicFramePr>
          <p:nvPr/>
        </p:nvGraphicFramePr>
        <p:xfrm>
          <a:off x="0" y="1773238"/>
          <a:ext cx="4495800" cy="359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72" name="Chart" r:id="rId3" imgW="4676851" imgH="3009900" progId="Excel.Chart.8">
                  <p:embed/>
                </p:oleObj>
              </mc:Choice>
              <mc:Fallback>
                <p:oleObj name="Chart" r:id="rId3" imgW="4676851" imgH="3009900" progId="Excel.Char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73238"/>
                        <a:ext cx="4495800" cy="359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71" name="Object 7"/>
          <p:cNvGraphicFramePr>
            <a:graphicFrameLocks noChangeAspect="1"/>
          </p:cNvGraphicFramePr>
          <p:nvPr/>
        </p:nvGraphicFramePr>
        <p:xfrm>
          <a:off x="4572000" y="1773238"/>
          <a:ext cx="4572000" cy="356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73" name="Chart" r:id="rId5" imgW="4829251" imgH="3686251" progId="Excel.Chart.8">
                  <p:embed/>
                </p:oleObj>
              </mc:Choice>
              <mc:Fallback>
                <p:oleObj name="Chart" r:id="rId5" imgW="4829251" imgH="3686251" progId="Excel.Char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773238"/>
                        <a:ext cx="4572000" cy="3563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1628775"/>
            <a:ext cx="7810500" cy="396081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77825" indent="-377825" defTabSz="1008063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800">
                <a:latin typeface="Calibri" panose="020F0502020204030204" pitchFamily="34" charset="0"/>
              </a:rPr>
              <a:t>Ivóvíz mikrobiológiai szennyezettségének gyors kimutatása </a:t>
            </a:r>
          </a:p>
          <a:p>
            <a:pPr marL="377825" indent="-377825" defTabSz="1008063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800">
                <a:latin typeface="Calibri" panose="020F0502020204030204" pitchFamily="34" charset="0"/>
              </a:rPr>
              <a:t>Ásványvíz mikrobiológiai gyártásközi minőségellenőrzése</a:t>
            </a:r>
          </a:p>
          <a:p>
            <a:pPr marL="377825" indent="-377825" defTabSz="1008063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800">
                <a:latin typeface="Calibri" panose="020F0502020204030204" pitchFamily="34" charset="0"/>
              </a:rPr>
              <a:t>Kezelt víz (pl. ioncserélt víz, R.O. víz, stb.) gyors mikrobiológiai vizsgálata</a:t>
            </a:r>
          </a:p>
          <a:p>
            <a:pPr marL="377825" indent="-377825" defTabSz="1008063">
              <a:lnSpc>
                <a:spcPct val="90000"/>
              </a:lnSpc>
              <a:buClr>
                <a:schemeClr val="tx1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800">
                <a:latin typeface="Calibri" panose="020F0502020204030204" pitchFamily="34" charset="0"/>
              </a:rPr>
              <a:t>Fürdővizek mikrobiológiai állapotának gyors vizsgálata</a:t>
            </a:r>
            <a:endParaRPr lang="en-US" altLang="hu-HU" sz="2800">
              <a:latin typeface="Calibri" panose="020F0502020204030204" pitchFamily="34" charset="0"/>
            </a:endParaRPr>
          </a:p>
          <a:p>
            <a:pPr marL="377825" indent="-377825" defTabSz="1008063">
              <a:lnSpc>
                <a:spcPct val="90000"/>
              </a:lnSpc>
              <a:buClr>
                <a:schemeClr val="tx1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800">
                <a:latin typeface="Calibri" panose="020F0502020204030204" pitchFamily="34" charset="0"/>
              </a:rPr>
              <a:t>Szennyvizek gyors mikrobiológiai vizsgálata</a:t>
            </a:r>
          </a:p>
        </p:txBody>
      </p:sp>
      <p:sp>
        <p:nvSpPr>
          <p:cNvPr id="369667" name="Rectangle 3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F4E3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MINŐSÉGELLENŐRZÉS</a:t>
            </a:r>
            <a:b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</a:br>
            <a: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VÍZ</a:t>
            </a:r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EA348-C66F-42CB-B839-9CBDAFA1FF1C}" type="slidenum">
              <a:rPr lang="hu-HU" altLang="hu-HU"/>
              <a:pPr/>
              <a:t>3</a:t>
            </a:fld>
            <a:endParaRPr lang="hu-HU" altLang="hu-HU"/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84313"/>
            <a:ext cx="7967662" cy="4410075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Clr>
                <a:srgbClr val="B80047"/>
              </a:buClr>
              <a:buFontTx/>
              <a:buNone/>
            </a:pPr>
            <a:r>
              <a:rPr lang="hu-HU" altLang="hu-HU" sz="2200" b="1">
                <a:solidFill>
                  <a:srgbClr val="B8004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Minőség ellenőrzés</a:t>
            </a:r>
            <a:endParaRPr lang="en-US" altLang="hu-HU" sz="2200" b="1">
              <a:solidFill>
                <a:srgbClr val="B8004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 marL="990600" lvl="1" indent="-533400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hu-HU" altLang="hu-HU" sz="1800">
                <a:latin typeface="Calibri" panose="020F0502020204030204" pitchFamily="34" charset="0"/>
              </a:rPr>
              <a:t>Élelmiszerek</a:t>
            </a:r>
            <a:endParaRPr lang="en-US" altLang="hu-HU" sz="1800">
              <a:latin typeface="Calibri" panose="020F0502020204030204" pitchFamily="34" charset="0"/>
            </a:endParaRPr>
          </a:p>
          <a:p>
            <a:pPr marL="990600" lvl="1" indent="-533400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hu-HU" altLang="hu-HU" sz="1800">
                <a:latin typeface="Calibri" panose="020F0502020204030204" pitchFamily="34" charset="0"/>
              </a:rPr>
              <a:t>Víz</a:t>
            </a:r>
            <a:endParaRPr lang="en-US" altLang="hu-HU" sz="1800">
              <a:latin typeface="Calibri" panose="020F0502020204030204" pitchFamily="34" charset="0"/>
            </a:endParaRPr>
          </a:p>
          <a:p>
            <a:pPr marL="990600" lvl="1" indent="-533400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hu-HU" altLang="hu-HU" sz="1800">
                <a:latin typeface="Calibri" panose="020F0502020204030204" pitchFamily="34" charset="0"/>
              </a:rPr>
              <a:t>Felületek</a:t>
            </a:r>
          </a:p>
          <a:p>
            <a:pPr marL="990600" lvl="1" indent="-533400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hu-HU" altLang="hu-HU" sz="1800">
                <a:latin typeface="Calibri" panose="020F0502020204030204" pitchFamily="34" charset="0"/>
              </a:rPr>
              <a:t>Levegő</a:t>
            </a:r>
            <a:endParaRPr lang="en-US" altLang="hu-HU" sz="1800">
              <a:latin typeface="Calibri" panose="020F0502020204030204" pitchFamily="34" charset="0"/>
            </a:endParaRPr>
          </a:p>
          <a:p>
            <a:pPr marL="609600" indent="-609600">
              <a:lnSpc>
                <a:spcPct val="90000"/>
              </a:lnSpc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hu-HU" altLang="hu-HU" sz="2200" b="1">
                <a:solidFill>
                  <a:srgbClr val="B8004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Mikroba-pusztulási és szaporodásgátlási vizsgálatok</a:t>
            </a:r>
          </a:p>
          <a:p>
            <a:pPr marL="990600" lvl="1" indent="-533400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hu-HU" altLang="hu-HU" sz="1800">
                <a:latin typeface="Calibri" panose="020F0502020204030204" pitchFamily="34" charset="0"/>
              </a:rPr>
              <a:t>Fertőtlenítőszerek hatékonyságának vizsgálata</a:t>
            </a:r>
          </a:p>
          <a:p>
            <a:pPr marL="990600" lvl="1" indent="-533400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hu-HU" altLang="hu-HU" sz="1800">
                <a:latin typeface="Calibri" panose="020F0502020204030204" pitchFamily="34" charset="0"/>
              </a:rPr>
              <a:t>Antibiotikumok szaporodásgátló hatásának vizsgálata</a:t>
            </a:r>
          </a:p>
          <a:p>
            <a:pPr marL="990600" lvl="1" indent="-533400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hu-HU" altLang="hu-HU" sz="1800">
                <a:latin typeface="Calibri" panose="020F0502020204030204" pitchFamily="34" charset="0"/>
              </a:rPr>
              <a:t>Tartósítószerek hatékonyságának vizsgálata</a:t>
            </a:r>
            <a:endParaRPr lang="en-US" altLang="hu-HU" sz="1800">
              <a:latin typeface="Calibri" panose="020F0502020204030204" pitchFamily="34" charset="0"/>
            </a:endParaRPr>
          </a:p>
          <a:p>
            <a:pPr marL="609600" indent="-609600">
              <a:lnSpc>
                <a:spcPct val="90000"/>
              </a:lnSpc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hu-HU" altLang="hu-HU" sz="2200" b="1">
                <a:solidFill>
                  <a:srgbClr val="B8004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Fermentációs iparok</a:t>
            </a:r>
          </a:p>
          <a:p>
            <a:pPr marL="990600" lvl="1" indent="-533400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hu-HU" altLang="hu-HU" sz="1800">
                <a:latin typeface="Calibri" panose="020F0502020204030204" pitchFamily="34" charset="0"/>
              </a:rPr>
              <a:t>Táptalaj optimalizálás</a:t>
            </a:r>
          </a:p>
          <a:p>
            <a:pPr marL="609600" indent="-609600">
              <a:lnSpc>
                <a:spcPct val="90000"/>
              </a:lnSpc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hu-HU" altLang="hu-HU" sz="2200" b="1">
                <a:solidFill>
                  <a:srgbClr val="B8004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Környezetvédelem</a:t>
            </a:r>
          </a:p>
          <a:p>
            <a:pPr marL="990600" lvl="1" indent="-533400">
              <a:lnSpc>
                <a:spcPct val="90000"/>
              </a:lnSpc>
              <a:buClr>
                <a:schemeClr val="tx1"/>
              </a:buClr>
              <a:buFontTx/>
              <a:buChar char="•"/>
            </a:pPr>
            <a:r>
              <a:rPr lang="hu-HU" altLang="hu-HU" sz="1800">
                <a:latin typeface="Calibri" panose="020F0502020204030204" pitchFamily="34" charset="0"/>
              </a:rPr>
              <a:t>Baktériumok aktivitásának vizsgálata</a:t>
            </a:r>
          </a:p>
        </p:txBody>
      </p:sp>
      <p:sp>
        <p:nvSpPr>
          <p:cNvPr id="294916" name="Rectangle 4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F4E3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A MICROTESTER ALKALMAZÁSI LEHETŐSÉGEI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F4E3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KIMUTATÁSI IDŐK ÖSSZEHASONLÍTÁSA</a:t>
            </a:r>
            <a:b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</a:br>
            <a: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VÍZ</a:t>
            </a:r>
          </a:p>
        </p:txBody>
      </p:sp>
      <p:graphicFrame>
        <p:nvGraphicFramePr>
          <p:cNvPr id="371843" name="Group 131"/>
          <p:cNvGraphicFramePr>
            <a:graphicFrameLocks noGrp="1"/>
          </p:cNvGraphicFramePr>
          <p:nvPr>
            <p:ph/>
          </p:nvPr>
        </p:nvGraphicFramePr>
        <p:xfrm>
          <a:off x="457200" y="1676400"/>
          <a:ext cx="8229600" cy="3914141"/>
        </p:xfrm>
        <a:graphic>
          <a:graphicData uri="http://schemas.openxmlformats.org/drawingml/2006/table">
            <a:tbl>
              <a:tblPr/>
              <a:tblGrid>
                <a:gridCol w="3217863"/>
                <a:gridCol w="1644650"/>
                <a:gridCol w="1682750"/>
                <a:gridCol w="1684337"/>
              </a:tblGrid>
              <a:tr h="180975"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Határértékek</a:t>
                      </a:r>
                      <a:endParaRPr kumimoji="0" lang="en-US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kumimoji="0" lang="en-US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Kimutatási idők (h)</a:t>
                      </a:r>
                      <a:endParaRPr kumimoji="0" lang="en-US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493713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Klasszikus </a:t>
                      </a:r>
                      <a:endParaRPr kumimoji="0" lang="en-US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módszer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Microtester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504825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(1000 ml)</a:t>
                      </a:r>
                      <a:endParaRPr kumimoji="0" lang="en-US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Összcsíra 22 </a:t>
                      </a:r>
                      <a:r>
                        <a:rPr kumimoji="0" lang="hu-HU" altLang="hu-HU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  (100 cfu/ml)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37 </a:t>
                      </a:r>
                      <a:r>
                        <a:rPr kumimoji="0" lang="hu-HU" altLang="hu-HU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   (20  cfu/ml)</a:t>
                      </a:r>
                      <a:endParaRPr kumimoji="0" lang="en-US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80047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anose="020F0502020204030204" pitchFamily="34" charset="0"/>
                        </a:rPr>
                        <a:t>72 </a:t>
                      </a:r>
                      <a:endParaRPr kumimoji="0" lang="en-US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B80047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80047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anose="020F0502020204030204" pitchFamily="34" charset="0"/>
                        </a:rPr>
                        <a:t>22</a:t>
                      </a: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(1 ml)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80047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anose="020F0502020204030204" pitchFamily="34" charset="0"/>
                        </a:rPr>
                        <a:t>10 </a:t>
                      </a: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(1 ml)</a:t>
                      </a:r>
                      <a:endParaRPr kumimoji="0" lang="en-US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80047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anose="020F0502020204030204" pitchFamily="34" charset="0"/>
                        </a:rPr>
                        <a:t>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80047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anose="020F0502020204030204" pitchFamily="34" charset="0"/>
                        </a:rPr>
                        <a:t>4</a:t>
                      </a:r>
                      <a:endParaRPr kumimoji="0" lang="en-US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B80047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Coliform               (1/100 ml)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Escherichia coli   (1/100 ml)</a:t>
                      </a:r>
                      <a:endParaRPr kumimoji="0" lang="en-US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80047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anose="020F0502020204030204" pitchFamily="34" charset="0"/>
                        </a:rPr>
                        <a:t>24 </a:t>
                      </a:r>
                      <a:endParaRPr kumimoji="0" lang="en-US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B80047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80047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anose="020F0502020204030204" pitchFamily="34" charset="0"/>
                        </a:rPr>
                        <a:t>10</a:t>
                      </a: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(100 ml)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80047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anose="020F0502020204030204" pitchFamily="34" charset="0"/>
                        </a:rPr>
                        <a:t>11 </a:t>
                      </a: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(100 ml)</a:t>
                      </a:r>
                      <a:endParaRPr kumimoji="0" lang="en-US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B80047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80047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anose="020F0502020204030204" pitchFamily="34" charset="0"/>
                        </a:rPr>
                        <a:t>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80047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anose="020F0502020204030204" pitchFamily="34" charset="0"/>
                        </a:rPr>
                        <a:t>10</a:t>
                      </a:r>
                      <a:endParaRPr kumimoji="0" lang="en-US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B80047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Ps. aeruginosa    (1/100 ml)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Enterococcus      (1/100 ml)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80047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80047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anose="020F0502020204030204" pitchFamily="34" charset="0"/>
                        </a:rPr>
                        <a:t>48</a:t>
                      </a:r>
                      <a:endParaRPr kumimoji="0" lang="en-US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B80047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80047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anose="020F0502020204030204" pitchFamily="34" charset="0"/>
                        </a:rPr>
                        <a:t>20</a:t>
                      </a: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80047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anose="020F0502020204030204" pitchFamily="34" charset="0"/>
                        </a:rPr>
                        <a:t> </a:t>
                      </a: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(100 ml)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80047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anose="020F0502020204030204" pitchFamily="34" charset="0"/>
                        </a:rPr>
                        <a:t>14 </a:t>
                      </a: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(100 ml)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80047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anose="020F0502020204030204" pitchFamily="34" charset="0"/>
                        </a:rPr>
                        <a:t>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80047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B443-2B77-4EF5-9BCC-1344BD583428}" type="slidenum">
              <a:rPr lang="hu-HU" altLang="hu-HU"/>
              <a:pPr/>
              <a:t>31</a:t>
            </a:fld>
            <a:endParaRPr lang="hu-HU" altLang="hu-HU"/>
          </a:p>
        </p:txBody>
      </p:sp>
      <p:sp>
        <p:nvSpPr>
          <p:cNvPr id="337922" name="Rectangle 2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F4E3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ÁSVÁNYVÍZ VIZSGÁLATOK EREDMÉNYEI</a:t>
            </a:r>
          </a:p>
        </p:txBody>
      </p:sp>
      <p:graphicFrame>
        <p:nvGraphicFramePr>
          <p:cNvPr id="337980" name="Group 60"/>
          <p:cNvGraphicFramePr>
            <a:graphicFrameLocks noGrp="1"/>
          </p:cNvGraphicFramePr>
          <p:nvPr>
            <p:ph/>
          </p:nvPr>
        </p:nvGraphicFramePr>
        <p:xfrm>
          <a:off x="457200" y="1989138"/>
          <a:ext cx="8229600" cy="2534046"/>
        </p:xfrm>
        <a:graphic>
          <a:graphicData uri="http://schemas.openxmlformats.org/drawingml/2006/table">
            <a:tbl>
              <a:tblPr/>
              <a:tblGrid>
                <a:gridCol w="4003675"/>
                <a:gridCol w="4225925"/>
              </a:tblGrid>
              <a:tr h="777875"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03238" defTabSz="1008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08063" defTabSz="10080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defTabSz="10080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16125" defTabSz="10080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733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305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877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449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Mikroba</a:t>
                      </a:r>
                      <a:endParaRPr kumimoji="0" lang="en-US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45" marR="82945" marT="41473" marB="414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03238" defTabSz="1008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08063" defTabSz="10080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defTabSz="10080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16125" defTabSz="10080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733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305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877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449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Egy sejt kimutatásához szükséges vizsgálati idő (h)</a:t>
                      </a:r>
                      <a:endParaRPr kumimoji="0" lang="en-US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45" marR="82945" marT="41473" marB="4147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4825"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03238" defTabSz="1008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08063" defTabSz="10080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defTabSz="10080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16125" defTabSz="10080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733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305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877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449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Escherichia coli</a:t>
                      </a:r>
                      <a:endParaRPr kumimoji="0" lang="en-US" altLang="hu-HU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45" marR="82945" marT="41473" marB="414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03238" defTabSz="1008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08063" defTabSz="10080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defTabSz="10080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16125" defTabSz="10080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733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305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877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449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80047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anose="020F0502020204030204" pitchFamily="34" charset="0"/>
                        </a:rPr>
                        <a:t>11</a:t>
                      </a:r>
                      <a:endParaRPr kumimoji="0" lang="en-US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B80047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82945" marR="82945" marT="41473" marB="414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03238" defTabSz="1008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08063" defTabSz="10080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defTabSz="10080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16125" defTabSz="10080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733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305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877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449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Citrobacter freundii</a:t>
                      </a:r>
                      <a:endParaRPr kumimoji="0" lang="en-US" altLang="hu-HU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45" marR="82945" marT="41473" marB="414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03238" defTabSz="1008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08063" defTabSz="10080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defTabSz="10080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16125" defTabSz="10080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733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305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877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449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80047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anose="020F0502020204030204" pitchFamily="34" charset="0"/>
                        </a:rPr>
                        <a:t>23</a:t>
                      </a:r>
                      <a:endParaRPr kumimoji="0" lang="en-US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B80047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82945" marR="82945" marT="41473" marB="414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03238" defTabSz="1008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08063" defTabSz="10080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defTabSz="10080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16125" defTabSz="10080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733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305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877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449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Pseudomonas aeruginosa</a:t>
                      </a:r>
                      <a:endParaRPr kumimoji="0" lang="en-US" altLang="hu-HU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45" marR="82945" marT="41473" marB="414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03238" defTabSz="1008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08063" defTabSz="10080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defTabSz="10080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16125" defTabSz="10080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733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305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877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449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80047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anose="020F0502020204030204" pitchFamily="34" charset="0"/>
                        </a:rPr>
                        <a:t>24</a:t>
                      </a:r>
                      <a:endParaRPr kumimoji="0" lang="en-US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B80047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82945" marR="82945" marT="41473" marB="414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03238" defTabSz="1008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08063" defTabSz="10080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defTabSz="10080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16125" defTabSz="10080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733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305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877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449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Enterococcus faecalis</a:t>
                      </a:r>
                      <a:endParaRPr kumimoji="0" lang="en-US" altLang="hu-HU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45" marR="82945" marT="41473" marB="414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03238" defTabSz="1008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08063" defTabSz="10080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defTabSz="10080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16125" defTabSz="10080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733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305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877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449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80047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anose="020F0502020204030204" pitchFamily="34" charset="0"/>
                        </a:rPr>
                        <a:t>15</a:t>
                      </a:r>
                      <a:endParaRPr kumimoji="0" lang="en-US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B80047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82945" marR="82945" marT="41473" marB="414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3BC52-3F99-4640-B2B4-3BE93041FB38}" type="slidenum">
              <a:rPr lang="hu-HU" altLang="hu-HU"/>
              <a:pPr/>
              <a:t>32</a:t>
            </a:fld>
            <a:endParaRPr lang="hu-HU" altLang="hu-HU"/>
          </a:p>
        </p:txBody>
      </p:sp>
      <p:sp>
        <p:nvSpPr>
          <p:cNvPr id="338946" name="Rectangle 2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F4E3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ÜZEMI ELLENŐRZŐ VIZSGÁLATOK 1.</a:t>
            </a:r>
            <a:b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</a:br>
            <a: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TYLICZ (TÉTELMINŐSÍTŐ VIZSGÁLAT)</a:t>
            </a:r>
          </a:p>
        </p:txBody>
      </p:sp>
      <p:sp>
        <p:nvSpPr>
          <p:cNvPr id="338950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859713" cy="749300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422275" indent="-317500" algn="ctr" defTabSz="449263"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000">
                <a:latin typeface="Calibri" panose="020F0502020204030204" pitchFamily="34" charset="0"/>
              </a:rPr>
              <a:t>	Egy  membránon 3 x 250 ml-t szűrtünk, egy mérőcellába 4 membránt tettünk (egy mérőcellában egyszerre 12 palack minőségét ellenőriztük)</a:t>
            </a:r>
            <a:endParaRPr lang="en-GB" altLang="hu-HU" sz="2000">
              <a:latin typeface="Calibri" panose="020F0502020204030204" pitchFamily="34" charset="0"/>
            </a:endParaRPr>
          </a:p>
        </p:txBody>
      </p:sp>
      <p:graphicFrame>
        <p:nvGraphicFramePr>
          <p:cNvPr id="339057" name="Group 113"/>
          <p:cNvGraphicFramePr>
            <a:graphicFrameLocks noGrp="1"/>
          </p:cNvGraphicFramePr>
          <p:nvPr>
            <p:ph sz="half" idx="2"/>
          </p:nvPr>
        </p:nvGraphicFramePr>
        <p:xfrm>
          <a:off x="539750" y="2924175"/>
          <a:ext cx="7859713" cy="2882266"/>
        </p:xfrm>
        <a:graphic>
          <a:graphicData uri="http://schemas.openxmlformats.org/drawingml/2006/table">
            <a:tbl>
              <a:tblPr/>
              <a:tblGrid>
                <a:gridCol w="1674813"/>
                <a:gridCol w="1019175"/>
                <a:gridCol w="1090612"/>
                <a:gridCol w="1019175"/>
                <a:gridCol w="1017588"/>
                <a:gridCol w="1019175"/>
                <a:gridCol w="1019175"/>
              </a:tblGrid>
              <a:tr h="792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Palackok sorszáma</a:t>
                      </a:r>
                      <a:endParaRPr kumimoji="0" lang="en-US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1-12.</a:t>
                      </a:r>
                      <a:endParaRPr kumimoji="0" lang="en-US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13-24.</a:t>
                      </a:r>
                      <a:endParaRPr kumimoji="0" lang="en-US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25-36.</a:t>
                      </a:r>
                      <a:endParaRPr kumimoji="0" lang="en-US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37-48.</a:t>
                      </a:r>
                      <a:endParaRPr kumimoji="0" lang="en-US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49-60.</a:t>
                      </a:r>
                      <a:endParaRPr kumimoji="0" lang="en-US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61-72.</a:t>
                      </a:r>
                      <a:endParaRPr kumimoji="0" lang="en-US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9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Laboratóriumi mérés eredménye</a:t>
                      </a:r>
                      <a:endParaRPr kumimoji="0" lang="en-US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80047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anose="020F0502020204030204" pitchFamily="34" charset="0"/>
                        </a:rPr>
                        <a:t>negatív</a:t>
                      </a:r>
                      <a:endParaRPr kumimoji="0" lang="en-US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B80047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80047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anose="020F0502020204030204" pitchFamily="34" charset="0"/>
                        </a:rPr>
                        <a:t>negatív</a:t>
                      </a:r>
                      <a:endParaRPr kumimoji="0" lang="en-US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B80047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80047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anose="020F0502020204030204" pitchFamily="34" charset="0"/>
                        </a:rPr>
                        <a:t>negatív</a:t>
                      </a:r>
                      <a:endParaRPr kumimoji="0" lang="en-US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B80047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80047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anose="020F0502020204030204" pitchFamily="34" charset="0"/>
                        </a:rPr>
                        <a:t>negatív</a:t>
                      </a:r>
                      <a:endParaRPr kumimoji="0" lang="en-US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B80047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80047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anose="020F0502020204030204" pitchFamily="34" charset="0"/>
                        </a:rPr>
                        <a:t>negatív</a:t>
                      </a:r>
                      <a:endParaRPr kumimoji="0" lang="en-US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B80047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80047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anose="020F0502020204030204" pitchFamily="34" charset="0"/>
                        </a:rPr>
                        <a:t>negatív</a:t>
                      </a:r>
                      <a:endParaRPr kumimoji="0" lang="en-US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B80047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4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Microtester mérés eredménye</a:t>
                      </a:r>
                      <a:endParaRPr kumimoji="0" lang="en-US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80047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anose="020F0502020204030204" pitchFamily="34" charset="0"/>
                        </a:rPr>
                        <a:t>negatív</a:t>
                      </a:r>
                      <a:endParaRPr kumimoji="0" lang="en-US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B80047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80047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anose="020F0502020204030204" pitchFamily="34" charset="0"/>
                        </a:rPr>
                        <a:t>negatív</a:t>
                      </a:r>
                      <a:endParaRPr kumimoji="0" lang="en-US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B80047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80047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anose="020F0502020204030204" pitchFamily="34" charset="0"/>
                        </a:rPr>
                        <a:t>negatív</a:t>
                      </a:r>
                      <a:endParaRPr kumimoji="0" lang="en-US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B80047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80047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anose="020F0502020204030204" pitchFamily="34" charset="0"/>
                        </a:rPr>
                        <a:t>negatív</a:t>
                      </a:r>
                      <a:endParaRPr kumimoji="0" lang="en-US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B80047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80047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anose="020F0502020204030204" pitchFamily="34" charset="0"/>
                        </a:rPr>
                        <a:t>negatív</a:t>
                      </a:r>
                      <a:endParaRPr kumimoji="0" lang="en-US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B80047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80047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anose="020F0502020204030204" pitchFamily="34" charset="0"/>
                        </a:rPr>
                        <a:t>negatív</a:t>
                      </a:r>
                      <a:endParaRPr kumimoji="0" lang="en-US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B80047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2F449-4F9F-4539-A9F7-551137004AA5}" type="slidenum">
              <a:rPr lang="hu-HU" altLang="hu-HU"/>
              <a:pPr/>
              <a:t>33</a:t>
            </a:fld>
            <a:endParaRPr lang="hu-HU" altLang="hu-HU"/>
          </a:p>
        </p:txBody>
      </p:sp>
      <p:sp>
        <p:nvSpPr>
          <p:cNvPr id="375810" name="Rectangle 2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F4E3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ÜZEMI ELLENŐRZŐ VIZSGÁLATOK 2.</a:t>
            </a:r>
            <a:b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</a:br>
            <a:r>
              <a:rPr lang="hu-HU" altLang="hu-HU" sz="2400">
                <a:latin typeface="Calibri" panose="020F0502020204030204" pitchFamily="34" charset="0"/>
              </a:rPr>
              <a:t>(Zalaszentgrót, Hoffmanné &amp; Tar-Géri, 2008)</a:t>
            </a:r>
            <a:r>
              <a:rPr lang="en-US" altLang="hu-HU"/>
              <a:t> </a:t>
            </a:r>
            <a:endParaRPr lang="hu-HU" altLang="hu-HU"/>
          </a:p>
        </p:txBody>
      </p:sp>
      <p:graphicFrame>
        <p:nvGraphicFramePr>
          <p:cNvPr id="375977" name="Group 169"/>
          <p:cNvGraphicFramePr>
            <a:graphicFrameLocks noGrp="1"/>
          </p:cNvGraphicFramePr>
          <p:nvPr>
            <p:ph/>
          </p:nvPr>
        </p:nvGraphicFramePr>
        <p:xfrm>
          <a:off x="457200" y="1716088"/>
          <a:ext cx="8229600" cy="4160839"/>
        </p:xfrm>
        <a:graphic>
          <a:graphicData uri="http://schemas.openxmlformats.org/drawingml/2006/table">
            <a:tbl>
              <a:tblPr/>
              <a:tblGrid>
                <a:gridCol w="1895475"/>
                <a:gridCol w="1201738"/>
                <a:gridCol w="1965325"/>
                <a:gridCol w="1582737"/>
                <a:gridCol w="1584325"/>
              </a:tblGrid>
              <a:tr h="1209675"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03238" defTabSz="1008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08063" defTabSz="10080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defTabSz="10080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16125" defTabSz="10080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733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305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877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449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Vizsgált mikroba</a:t>
                      </a:r>
                      <a:endParaRPr kumimoji="0" lang="en-US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39" marR="81639" marT="42452" marB="424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03238" defTabSz="1008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08063" defTabSz="10080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defTabSz="10080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16125" defTabSz="10080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733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305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877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449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Összes mérés (db)</a:t>
                      </a:r>
                      <a:endParaRPr kumimoji="0" lang="en-US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39" marR="81639" marT="42452" marB="424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03238" defTabSz="1008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08063" defTabSz="10080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defTabSz="10080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16125" defTabSz="10080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733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305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877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449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Egyezés a szabványos vizsgálattal (%)</a:t>
                      </a:r>
                      <a:endParaRPr kumimoji="0" lang="en-US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39" marR="81639" marT="42452" marB="424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03238" defTabSz="1008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08063" defTabSz="10080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defTabSz="10080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16125" defTabSz="10080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733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305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877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449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Fals pozitív eredmény </a:t>
                      </a:r>
                    </a:p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(%)</a:t>
                      </a:r>
                      <a:endParaRPr kumimoji="0" lang="en-US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39" marR="81639" marT="42452" marB="424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03238" defTabSz="1008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08063" defTabSz="10080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defTabSz="10080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16125" defTabSz="10080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733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305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877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449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Fals negatív eredmény </a:t>
                      </a:r>
                    </a:p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(%)</a:t>
                      </a:r>
                      <a:endParaRPr kumimoji="0" lang="en-US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39" marR="81639" marT="42452" marB="424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92163"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03238" defTabSz="1008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08063" defTabSz="10080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defTabSz="10080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16125" defTabSz="10080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733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305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877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449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Escherichia coli</a:t>
                      </a:r>
                      <a:endParaRPr kumimoji="0" lang="en-US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39" marR="81639" marT="42452" marB="424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03238" defTabSz="1008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08063" defTabSz="10080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defTabSz="10080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16125" defTabSz="10080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733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305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877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449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942</a:t>
                      </a:r>
                      <a:endParaRPr kumimoji="0" lang="en-US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39" marR="81639" marT="42452" marB="424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03238" defTabSz="1008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08063" defTabSz="10080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defTabSz="10080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16125" defTabSz="10080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733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305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877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449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80047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anose="020F0502020204030204" pitchFamily="34" charset="0"/>
                        </a:rPr>
                        <a:t>99,89</a:t>
                      </a:r>
                      <a:endParaRPr kumimoji="0" lang="en-US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B80047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81639" marR="81639" marT="42452" marB="424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03238" defTabSz="1008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08063" defTabSz="10080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defTabSz="10080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16125" defTabSz="10080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733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305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877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449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0,11</a:t>
                      </a:r>
                      <a:endParaRPr kumimoji="0" lang="en-US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39" marR="81639" marT="42452" marB="424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03238" defTabSz="1008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08063" defTabSz="10080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defTabSz="10080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16125" defTabSz="10080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733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305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877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449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  <a:endParaRPr kumimoji="0" lang="en-US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39" marR="81639" marT="42452" marB="424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9138"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03238" defTabSz="1008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08063" defTabSz="10080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defTabSz="10080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16125" defTabSz="10080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733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305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877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449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Coliform</a:t>
                      </a:r>
                      <a:endParaRPr kumimoji="0" lang="en-US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39" marR="81639" marT="42452" marB="424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03238" defTabSz="1008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08063" defTabSz="10080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defTabSz="10080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16125" defTabSz="10080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733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305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877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449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4674</a:t>
                      </a:r>
                      <a:endParaRPr kumimoji="0" lang="en-US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39" marR="81639" marT="42452" marB="424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03238" defTabSz="1008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08063" defTabSz="10080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defTabSz="10080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16125" defTabSz="10080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733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305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877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449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80047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anose="020F0502020204030204" pitchFamily="34" charset="0"/>
                        </a:rPr>
                        <a:t>99,87</a:t>
                      </a:r>
                      <a:endParaRPr kumimoji="0" lang="en-US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B80047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81639" marR="81639" marT="42452" marB="424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03238" defTabSz="1008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08063" defTabSz="10080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defTabSz="10080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16125" defTabSz="10080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733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305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877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449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  <a:endParaRPr kumimoji="0" lang="en-US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39" marR="81639" marT="42452" marB="424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03238" defTabSz="1008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08063" defTabSz="10080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defTabSz="10080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16125" defTabSz="10080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733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305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877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449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0,13</a:t>
                      </a:r>
                      <a:endParaRPr kumimoji="0" lang="en-US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39" marR="81639" marT="42452" marB="424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9138"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03238" defTabSz="1008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08063" defTabSz="10080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defTabSz="10080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16125" defTabSz="10080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733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305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877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449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Enterococcus</a:t>
                      </a:r>
                      <a:endParaRPr kumimoji="0" lang="en-US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39" marR="81639" marT="42452" marB="424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03238" defTabSz="1008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08063" defTabSz="10080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defTabSz="10080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16125" defTabSz="10080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733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305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877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449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3000</a:t>
                      </a:r>
                      <a:endParaRPr kumimoji="0" lang="en-US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39" marR="81639" marT="42452" marB="424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03238" defTabSz="1008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08063" defTabSz="10080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defTabSz="10080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16125" defTabSz="10080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733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305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877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449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80047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anose="020F0502020204030204" pitchFamily="34" charset="0"/>
                        </a:rPr>
                        <a:t>99,93</a:t>
                      </a:r>
                      <a:endParaRPr kumimoji="0" lang="en-US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B80047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81639" marR="81639" marT="42452" marB="424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03238" defTabSz="1008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08063" defTabSz="10080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defTabSz="10080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16125" defTabSz="10080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733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305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877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449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  <a:endParaRPr kumimoji="0" lang="en-US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39" marR="81639" marT="42452" marB="424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03238" defTabSz="1008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08063" defTabSz="10080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defTabSz="10080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16125" defTabSz="10080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733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305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877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449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0,07</a:t>
                      </a:r>
                      <a:endParaRPr kumimoji="0" lang="en-US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39" marR="81639" marT="42452" marB="424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725"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03238" defTabSz="1008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08063" defTabSz="10080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defTabSz="10080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16125" defTabSz="10080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733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305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877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449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Pseudomonas aeruginosa</a:t>
                      </a:r>
                      <a:endParaRPr kumimoji="0" lang="en-US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39" marR="81639" marT="42452" marB="424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03238" defTabSz="1008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08063" defTabSz="10080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defTabSz="10080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16125" defTabSz="10080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733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305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877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449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3372</a:t>
                      </a:r>
                      <a:endParaRPr kumimoji="0" lang="en-US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39" marR="81639" marT="42452" marB="424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03238" defTabSz="1008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08063" defTabSz="10080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defTabSz="10080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16125" defTabSz="10080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733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305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877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449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80047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anose="020F0502020204030204" pitchFamily="34" charset="0"/>
                        </a:rPr>
                        <a:t>99,82</a:t>
                      </a:r>
                      <a:endParaRPr kumimoji="0" lang="en-US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B80047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81639" marR="81639" marT="42452" marB="424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03238" defTabSz="1008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08063" defTabSz="10080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defTabSz="10080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16125" defTabSz="10080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733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305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877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449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0,06</a:t>
                      </a:r>
                      <a:endParaRPr kumimoji="0" lang="en-US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39" marR="81639" marT="42452" marB="424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1008063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503238" defTabSz="1008063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008063" defTabSz="1008063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511300" defTabSz="10080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16125" defTabSz="10080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4733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305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3877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44925" defTabSz="10080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0,12</a:t>
                      </a:r>
                      <a:endParaRPr kumimoji="0" lang="en-US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639" marR="81639" marT="42452" marB="424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339975" name="Rectangle 7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F4E3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TERMÉSZETES FÜRDŐVÍZ</a:t>
            </a:r>
          </a:p>
        </p:txBody>
      </p:sp>
      <p:graphicFrame>
        <p:nvGraphicFramePr>
          <p:cNvPr id="339977" name="Object 9"/>
          <p:cNvGraphicFramePr>
            <a:graphicFrameLocks noChangeAspect="1"/>
          </p:cNvGraphicFramePr>
          <p:nvPr>
            <p:ph/>
          </p:nvPr>
        </p:nvGraphicFramePr>
        <p:xfrm>
          <a:off x="900113" y="1412875"/>
          <a:ext cx="7416800" cy="471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979" name="Chart" r:id="rId4" imgW="4676628" imgH="2971880" progId="Excel.Chart.8">
                  <p:embed/>
                </p:oleObj>
              </mc:Choice>
              <mc:Fallback>
                <p:oleObj name="Chart" r:id="rId4" imgW="4676628" imgH="2971880" progId="Excel.Char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412875"/>
                        <a:ext cx="7416800" cy="471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F7D3F-E8B7-47F2-9523-A34F96D70245}" type="slidenum">
              <a:rPr lang="hu-HU" altLang="hu-HU"/>
              <a:pPr/>
              <a:t>35</a:t>
            </a:fld>
            <a:endParaRPr lang="hu-HU" altLang="hu-HU"/>
          </a:p>
        </p:txBody>
      </p:sp>
      <p:sp>
        <p:nvSpPr>
          <p:cNvPr id="342018" name="Rectangle 2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F4E3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VIZSGÁLATI EREDMÉNYEK ÖSSZEHASONLÍTÁSA</a:t>
            </a:r>
          </a:p>
        </p:txBody>
      </p:sp>
      <p:graphicFrame>
        <p:nvGraphicFramePr>
          <p:cNvPr id="342023" name="Object 7"/>
          <p:cNvGraphicFramePr>
            <a:graphicFrameLocks noChangeAspect="1"/>
          </p:cNvGraphicFramePr>
          <p:nvPr>
            <p:ph/>
          </p:nvPr>
        </p:nvGraphicFramePr>
        <p:xfrm>
          <a:off x="611188" y="1412875"/>
          <a:ext cx="7920037" cy="457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025" name="Chart" r:id="rId3" imgW="4667384" imgH="2695492" progId="Excel.Chart.8">
                  <p:embed/>
                </p:oleObj>
              </mc:Choice>
              <mc:Fallback>
                <p:oleObj name="Chart" r:id="rId3" imgW="4667384" imgH="2695492" progId="Excel.Char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412875"/>
                        <a:ext cx="7920037" cy="457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595E7-263B-4746-B0B4-D0CEDBDED071}" type="slidenum">
              <a:rPr lang="hu-HU" altLang="hu-HU"/>
              <a:pPr/>
              <a:t>36</a:t>
            </a:fld>
            <a:endParaRPr lang="hu-HU" altLang="hu-HU"/>
          </a:p>
        </p:txBody>
      </p:sp>
      <p:graphicFrame>
        <p:nvGraphicFramePr>
          <p:cNvPr id="343047" name="Object 7"/>
          <p:cNvGraphicFramePr>
            <a:graphicFrameLocks noChangeAspect="1"/>
          </p:cNvGraphicFramePr>
          <p:nvPr>
            <p:ph/>
          </p:nvPr>
        </p:nvGraphicFramePr>
        <p:xfrm>
          <a:off x="539750" y="1412875"/>
          <a:ext cx="8064500" cy="470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50" name="Chart" r:id="rId3" imgW="4638751" imgH="2705100" progId="Excel.Chart.8">
                  <p:embed/>
                </p:oleObj>
              </mc:Choice>
              <mc:Fallback>
                <p:oleObj name="Chart" r:id="rId3" imgW="4638751" imgH="2705100" progId="Excel.Char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412875"/>
                        <a:ext cx="8064500" cy="470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3049" name="Rectangle 9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F4E3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VIZSGÁLATI EREDMÉNYEK ÖSSZEHASONLÍTÁSA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62C7-E8CD-49AF-BB46-51162578FE31}" type="slidenum">
              <a:rPr lang="hu-HU" altLang="hu-HU"/>
              <a:pPr/>
              <a:t>37</a:t>
            </a:fld>
            <a:endParaRPr lang="hu-HU" altLang="hu-HU"/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620963"/>
          </a:xfrm>
        </p:spPr>
        <p:txBody>
          <a:bodyPr/>
          <a:lstStyle/>
          <a:p>
            <a:r>
              <a:rPr lang="hu-HU" altLang="hu-HU" sz="2800">
                <a:latin typeface="Calibri" panose="020F0502020204030204" pitchFamily="34" charset="0"/>
              </a:rPr>
              <a:t>Szennyvíz (Coliform: 10 cfu/ml)</a:t>
            </a:r>
          </a:p>
          <a:p>
            <a:pPr lvl="1"/>
            <a:r>
              <a:rPr lang="hu-HU" altLang="hu-HU" sz="2400">
                <a:latin typeface="Calibri" panose="020F0502020204030204" pitchFamily="34" charset="0"/>
              </a:rPr>
              <a:t>Nagyobb mennyiség (100, 1000 ml) szűrésével a vizsgálati idő lerövidíthető</a:t>
            </a:r>
          </a:p>
          <a:p>
            <a:pPr lvl="1">
              <a:buFontTx/>
              <a:buNone/>
            </a:pPr>
            <a:endParaRPr lang="hu-HU" altLang="hu-HU" sz="2400">
              <a:latin typeface="Calibri" panose="020F0502020204030204" pitchFamily="34" charset="0"/>
            </a:endParaRPr>
          </a:p>
          <a:p>
            <a:r>
              <a:rPr lang="hu-HU" altLang="hu-HU" sz="2800">
                <a:latin typeface="Calibri" panose="020F0502020204030204" pitchFamily="34" charset="0"/>
              </a:rPr>
              <a:t>Szennyvíziszap mikrobiológiai ellenőrzése</a:t>
            </a:r>
          </a:p>
        </p:txBody>
      </p:sp>
      <p:sp>
        <p:nvSpPr>
          <p:cNvPr id="346117" name="Rectangle 5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F4E3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TOVÁBBI LEHETŐSÉGEK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ACE1-37DD-4794-B41B-7BBF326E3B72}" type="slidenum">
              <a:rPr lang="hu-HU" altLang="hu-HU"/>
              <a:pPr/>
              <a:t>38</a:t>
            </a:fld>
            <a:endParaRPr lang="hu-HU" altLang="hu-HU"/>
          </a:p>
        </p:txBody>
      </p:sp>
      <p:sp>
        <p:nvSpPr>
          <p:cNvPr id="347141" name="Rectangle 5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F4E3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MÉRŐCELLA KÉT MEMBRÁNNAL</a:t>
            </a:r>
          </a:p>
        </p:txBody>
      </p:sp>
      <p:pic>
        <p:nvPicPr>
          <p:cNvPr id="347143" name="Picture 7" descr="_B160154"/>
          <p:cNvPicPr>
            <a:picLocks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1412875"/>
            <a:ext cx="6040437" cy="4530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86091-51EA-48A6-9C5F-EA133733DBB3}" type="slidenum">
              <a:rPr lang="hu-HU" altLang="hu-HU"/>
              <a:pPr/>
              <a:t>39</a:t>
            </a:fld>
            <a:endParaRPr lang="hu-HU" altLang="hu-HU"/>
          </a:p>
        </p:txBody>
      </p:sp>
      <p:sp>
        <p:nvSpPr>
          <p:cNvPr id="348164" name="Rectangle 4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F4E3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SZENNYVÍZ MÉRÉSI EREDMÉNYEI</a:t>
            </a:r>
          </a:p>
        </p:txBody>
      </p:sp>
      <p:graphicFrame>
        <p:nvGraphicFramePr>
          <p:cNvPr id="348166" name="Object 6"/>
          <p:cNvGraphicFramePr>
            <a:graphicFrameLocks noChangeAspect="1"/>
          </p:cNvGraphicFramePr>
          <p:nvPr>
            <p:ph idx="1"/>
          </p:nvPr>
        </p:nvGraphicFramePr>
        <p:xfrm>
          <a:off x="539750" y="1268413"/>
          <a:ext cx="8064500" cy="466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70" name="Chart" r:id="rId3" imgW="4676851" imgH="2705100" progId="Excel.Chart.8">
                  <p:embed/>
                </p:oleObj>
              </mc:Choice>
              <mc:Fallback>
                <p:oleObj name="Chart" r:id="rId3" imgW="4676851" imgH="2705100" progId="Excel.Char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268413"/>
                        <a:ext cx="8064500" cy="466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168" name="Line 8"/>
          <p:cNvSpPr>
            <a:spLocks noChangeShapeType="1"/>
          </p:cNvSpPr>
          <p:nvPr/>
        </p:nvSpPr>
        <p:spPr bwMode="auto">
          <a:xfrm flipV="1">
            <a:off x="4067175" y="3213100"/>
            <a:ext cx="0" cy="15843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48169" name="Line 9"/>
          <p:cNvSpPr>
            <a:spLocks noChangeShapeType="1"/>
          </p:cNvSpPr>
          <p:nvPr/>
        </p:nvSpPr>
        <p:spPr bwMode="auto">
          <a:xfrm flipH="1">
            <a:off x="1619250" y="3213100"/>
            <a:ext cx="244792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02473-09C7-4F04-B81E-58E591DF6E27}" type="slidenum">
              <a:rPr lang="hu-HU" altLang="hu-HU"/>
              <a:pPr/>
              <a:t>4</a:t>
            </a:fld>
            <a:endParaRPr lang="hu-HU" altLang="hu-HU"/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816100"/>
            <a:ext cx="7921625" cy="3557588"/>
          </a:xfrm>
        </p:spPr>
        <p:txBody>
          <a:bodyPr/>
          <a:lstStyle/>
          <a:p>
            <a:pPr>
              <a:buFontTx/>
              <a:buNone/>
            </a:pPr>
            <a:r>
              <a:rPr lang="hu-HU" altLang="hu-HU" sz="2800" b="1">
                <a:solidFill>
                  <a:srgbClr val="B8004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Tejipari alkalmazások:</a:t>
            </a:r>
            <a:r>
              <a:rPr lang="hu-HU" altLang="hu-HU" sz="2800">
                <a:latin typeface="Calibri" panose="020F0502020204030204" pitchFamily="34" charset="0"/>
              </a:rPr>
              <a:t> </a:t>
            </a:r>
          </a:p>
          <a:p>
            <a:r>
              <a:rPr lang="hu-HU" altLang="hu-HU" sz="2400">
                <a:latin typeface="Calibri" panose="020F0502020204030204" pitchFamily="34" charset="0"/>
              </a:rPr>
              <a:t>Nyerstej összcsíraszámának (mezofil aerob és fakultatív anaerob baktériumszám) meghatározása</a:t>
            </a:r>
          </a:p>
          <a:p>
            <a:r>
              <a:rPr lang="hu-HU" altLang="hu-HU" sz="2400">
                <a:latin typeface="Calibri" panose="020F0502020204030204" pitchFamily="34" charset="0"/>
              </a:rPr>
              <a:t>Nyerstej Enterobaktérium számának meghatározása</a:t>
            </a:r>
          </a:p>
          <a:p>
            <a:pPr lvl="1">
              <a:buClr>
                <a:srgbClr val="FF3300"/>
              </a:buClr>
              <a:buFont typeface="Wingdings" panose="05000000000000000000" pitchFamily="2" charset="2"/>
              <a:buNone/>
            </a:pPr>
            <a:endParaRPr lang="hu-HU" altLang="hu-HU" sz="2400"/>
          </a:p>
          <a:p>
            <a:pPr lvl="1" algn="ctr"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hu-HU" altLang="hu-HU" sz="2600" b="1">
                <a:solidFill>
                  <a:srgbClr val="B8004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	A kétféle meghatározás – redox görbék eltérő alakja miatt – egyszerre, egy táptalaj alkalmazásával elvégezhető</a:t>
            </a:r>
            <a:endParaRPr lang="en-US" altLang="hu-HU" sz="2600" b="1">
              <a:solidFill>
                <a:srgbClr val="B8004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96964" name="Rectangle 4"/>
          <p:cNvSpPr>
            <a:spLocks noChangeArrowheads="1"/>
          </p:cNvSpPr>
          <p:nvPr/>
        </p:nvSpPr>
        <p:spPr bwMode="auto">
          <a:xfrm>
            <a:off x="0" y="-26988"/>
            <a:ext cx="9144000" cy="1125538"/>
          </a:xfrm>
          <a:prstGeom prst="rect">
            <a:avLst/>
          </a:prstGeom>
          <a:solidFill>
            <a:srgbClr val="F4E3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MINŐSÉG-ELLENŐRZÉS</a:t>
            </a:r>
            <a:b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</a:br>
            <a: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ÉLELMISZEREK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2132013"/>
            <a:ext cx="7810500" cy="2160587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77825" indent="-377825" defTabSz="1008063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>
                <a:latin typeface="Calibri" panose="020F0502020204030204" pitchFamily="34" charset="0"/>
              </a:rPr>
              <a:t>Felületek ellenőrzése (tamponos vizsgálattal)</a:t>
            </a:r>
          </a:p>
          <a:p>
            <a:pPr marL="377825" indent="-377825" defTabSz="1008063">
              <a:lnSpc>
                <a:spcPct val="90000"/>
              </a:lnSpc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hu-HU" altLang="hu-HU">
              <a:latin typeface="Calibri" panose="020F0502020204030204" pitchFamily="34" charset="0"/>
            </a:endParaRPr>
          </a:p>
          <a:p>
            <a:pPr marL="377825" indent="-377825" defTabSz="1008063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>
                <a:latin typeface="Calibri" panose="020F0502020204030204" pitchFamily="34" charset="0"/>
              </a:rPr>
              <a:t>Levegő mikrobiológiai tisztaságának ellenőrzése (membránszűréssel)</a:t>
            </a:r>
          </a:p>
        </p:txBody>
      </p:sp>
      <p:sp>
        <p:nvSpPr>
          <p:cNvPr id="378883" name="Rectangle 3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F4E3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MINŐSÉGELLENŐRZÉS</a:t>
            </a:r>
            <a:b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</a:br>
            <a: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HIGIÉNIAI VIZSGÁLATOK</a:t>
            </a:r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F12D8-9850-41E6-9130-E531A5C261DA}" type="slidenum">
              <a:rPr lang="hu-HU" altLang="hu-HU"/>
              <a:pPr/>
              <a:t>41</a:t>
            </a:fld>
            <a:endParaRPr lang="hu-HU" altLang="hu-HU"/>
          </a:p>
        </p:txBody>
      </p:sp>
      <p:sp>
        <p:nvSpPr>
          <p:cNvPr id="350210" name="Rectangle 2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F4E3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TAMPONOS VIZSGÁLAT</a:t>
            </a:r>
            <a:b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</a:br>
            <a: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KALIBRÁCIÓS GÖRBE FELVÉTELE</a:t>
            </a:r>
          </a:p>
        </p:txBody>
      </p:sp>
      <p:pic>
        <p:nvPicPr>
          <p:cNvPr id="3502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852738"/>
            <a:ext cx="5148263" cy="162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02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96975"/>
            <a:ext cx="5113338" cy="162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021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508500"/>
            <a:ext cx="5184775" cy="166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4F6C6-4003-4B03-95AA-5410576F6399}" type="slidenum">
              <a:rPr lang="hu-HU" altLang="hu-HU"/>
              <a:pPr/>
              <a:t>42</a:t>
            </a:fld>
            <a:endParaRPr lang="hu-HU" altLang="hu-HU"/>
          </a:p>
        </p:txBody>
      </p:sp>
      <p:sp>
        <p:nvSpPr>
          <p:cNvPr id="380930" name="Rectangle 2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F4E3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FELÜLETEK</a:t>
            </a:r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859713" cy="749300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422275" indent="-317500" algn="ctr" defTabSz="449263"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800">
                <a:latin typeface="Calibri" panose="020F0502020204030204" pitchFamily="34" charset="0"/>
              </a:rPr>
              <a:t>	 Kalibrációs görbe felvétele</a:t>
            </a:r>
            <a:endParaRPr lang="en-GB" altLang="hu-HU" sz="2800">
              <a:latin typeface="Calibri" panose="020F0502020204030204" pitchFamily="34" charset="0"/>
            </a:endParaRPr>
          </a:p>
        </p:txBody>
      </p:sp>
      <p:graphicFrame>
        <p:nvGraphicFramePr>
          <p:cNvPr id="380967" name="Object 39"/>
          <p:cNvGraphicFramePr>
            <a:graphicFrameLocks noChangeAspect="1"/>
          </p:cNvGraphicFramePr>
          <p:nvPr>
            <p:ph sz="half" idx="2"/>
          </p:nvPr>
        </p:nvGraphicFramePr>
        <p:xfrm>
          <a:off x="900113" y="2133600"/>
          <a:ext cx="7343775" cy="408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68" name="Chart" r:id="rId3" imgW="4533830" imgH="2524062" progId="Excel.Chart.8">
                  <p:embed/>
                </p:oleObj>
              </mc:Choice>
              <mc:Fallback>
                <p:oleObj name="Chart" r:id="rId3" imgW="4533830" imgH="2524062" progId="Excel.Chart.8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133600"/>
                        <a:ext cx="7343775" cy="4087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1185C-B4A9-4E59-B51B-65376CF02645}" type="slidenum">
              <a:rPr lang="hu-HU" altLang="hu-HU"/>
              <a:pPr/>
              <a:t>43</a:t>
            </a:fld>
            <a:endParaRPr lang="hu-HU" altLang="hu-HU"/>
          </a:p>
        </p:txBody>
      </p:sp>
      <p:sp>
        <p:nvSpPr>
          <p:cNvPr id="381954" name="Rectangle 2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F4E3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MIKROBASZÁM MEGHATÁROZÁSA</a:t>
            </a:r>
          </a:p>
        </p:txBody>
      </p:sp>
      <p:pic>
        <p:nvPicPr>
          <p:cNvPr id="381956" name="Picture 4" descr="Bercsenyi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8063"/>
            <a:ext cx="9144000" cy="584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ABB0-41B3-4E04-A04C-F13C3ED4CCFB}" type="slidenum">
              <a:rPr lang="hu-HU" altLang="hu-HU"/>
              <a:pPr/>
              <a:t>44</a:t>
            </a:fld>
            <a:endParaRPr lang="hu-HU" altLang="hu-HU"/>
          </a:p>
        </p:txBody>
      </p:sp>
      <p:sp>
        <p:nvSpPr>
          <p:cNvPr id="382978" name="Rectangle 2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F4E3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FELÜLETEK</a:t>
            </a:r>
          </a:p>
        </p:txBody>
      </p:sp>
      <p:sp>
        <p:nvSpPr>
          <p:cNvPr id="3829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41438"/>
            <a:ext cx="7859713" cy="749300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422275" indent="-317500" algn="ctr" defTabSz="449263"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800">
                <a:latin typeface="Calibri" panose="020F0502020204030204" pitchFamily="34" charset="0"/>
              </a:rPr>
              <a:t>	 Mérési eredmények összehasonlítása</a:t>
            </a:r>
            <a:endParaRPr lang="en-GB" altLang="hu-HU" sz="2800">
              <a:latin typeface="Calibri" panose="020F0502020204030204" pitchFamily="34" charset="0"/>
            </a:endParaRPr>
          </a:p>
        </p:txBody>
      </p:sp>
      <p:graphicFrame>
        <p:nvGraphicFramePr>
          <p:cNvPr id="382982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755650" y="1916113"/>
          <a:ext cx="7772400" cy="443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983" name="Chart" r:id="rId3" imgW="4676628" imgH="2666867" progId="Excel.Chart.8">
                  <p:embed/>
                </p:oleObj>
              </mc:Choice>
              <mc:Fallback>
                <p:oleObj name="Chart" r:id="rId3" imgW="4676628" imgH="2666867" progId="Excel.Char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916113"/>
                        <a:ext cx="7772400" cy="443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2132013"/>
            <a:ext cx="7810500" cy="2160587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77825" indent="-377825" defTabSz="1008063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>
                <a:latin typeface="Calibri" panose="020F0502020204030204" pitchFamily="34" charset="0"/>
              </a:rPr>
              <a:t>Fertőtlenítőszerek</a:t>
            </a:r>
          </a:p>
          <a:p>
            <a:pPr marL="377825" indent="-377825" defTabSz="1008063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>
                <a:latin typeface="Calibri" panose="020F0502020204030204" pitchFamily="34" charset="0"/>
              </a:rPr>
              <a:t>Antibiotikumok</a:t>
            </a:r>
          </a:p>
          <a:p>
            <a:pPr marL="377825" indent="-377825" defTabSz="1008063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>
                <a:latin typeface="Calibri" panose="020F0502020204030204" pitchFamily="34" charset="0"/>
              </a:rPr>
              <a:t>Tartósítószerek</a:t>
            </a:r>
          </a:p>
          <a:p>
            <a:pPr marL="377825" indent="-377825" defTabSz="1008063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>
                <a:latin typeface="Calibri" panose="020F0502020204030204" pitchFamily="34" charset="0"/>
              </a:rPr>
              <a:t>Egyéb mikrobaszaporodást gátló anyagok</a:t>
            </a:r>
          </a:p>
        </p:txBody>
      </p:sp>
      <p:sp>
        <p:nvSpPr>
          <p:cNvPr id="384003" name="Rectangle 3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F4E3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MIKROBA-PUSZTULÁSI ÉS SZAPORODÁSGÁTLÁSI VIZSGÁLATOK</a:t>
            </a:r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1268413"/>
            <a:ext cx="7810500" cy="576262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77825" indent="-377825" algn="ctr" defTabSz="1008063">
              <a:lnSpc>
                <a:spcPct val="90000"/>
              </a:lnSpc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>
                <a:latin typeface="Calibri" panose="020F0502020204030204" pitchFamily="34" charset="0"/>
              </a:rPr>
              <a:t>Antibiotikumok</a:t>
            </a:r>
          </a:p>
        </p:txBody>
      </p:sp>
      <p:sp>
        <p:nvSpPr>
          <p:cNvPr id="386051" name="Rectangle 3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F4E3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MIKROBA-PUSZTULÁSI ÉS SZAPORODÁSGÁTLÁSI VIZSGÁLATOK</a:t>
            </a:r>
          </a:p>
        </p:txBody>
      </p:sp>
      <p:pic>
        <p:nvPicPr>
          <p:cNvPr id="386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63" y="2000250"/>
            <a:ext cx="7062787" cy="41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9" name="Rectangle 3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F4E3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ANTIBIOTIKUMOK</a:t>
            </a:r>
          </a:p>
        </p:txBody>
      </p:sp>
      <p:graphicFrame>
        <p:nvGraphicFramePr>
          <p:cNvPr id="388102" name="Object 6"/>
          <p:cNvGraphicFramePr>
            <a:graphicFrameLocks noChangeAspect="1"/>
          </p:cNvGraphicFramePr>
          <p:nvPr/>
        </p:nvGraphicFramePr>
        <p:xfrm>
          <a:off x="4648200" y="1223963"/>
          <a:ext cx="4038600" cy="241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105" name="Chart" r:id="rId4" imgW="4676628" imgH="2448048" progId="Excel.Chart.8">
                  <p:embed/>
                </p:oleObj>
              </mc:Choice>
              <mc:Fallback>
                <p:oleObj name="Chart" r:id="rId4" imgW="4676628" imgH="2448048" progId="Excel.Char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223963"/>
                        <a:ext cx="4038600" cy="2419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8103" name="Object 7"/>
          <p:cNvGraphicFramePr>
            <a:graphicFrameLocks noChangeAspect="1"/>
          </p:cNvGraphicFramePr>
          <p:nvPr/>
        </p:nvGraphicFramePr>
        <p:xfrm>
          <a:off x="533400" y="1223963"/>
          <a:ext cx="3963988" cy="242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106" name="Chart" r:id="rId6" imgW="4676628" imgH="2857381" progId="Excel.Chart.8">
                  <p:embed/>
                </p:oleObj>
              </mc:Choice>
              <mc:Fallback>
                <p:oleObj name="Chart" r:id="rId6" imgW="4676628" imgH="2857381" progId="Excel.Char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23963"/>
                        <a:ext cx="3963988" cy="2420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8104" name="Object 8"/>
          <p:cNvGraphicFramePr>
            <a:graphicFrameLocks noChangeAspect="1"/>
          </p:cNvGraphicFramePr>
          <p:nvPr/>
        </p:nvGraphicFramePr>
        <p:xfrm>
          <a:off x="2438400" y="3721100"/>
          <a:ext cx="4654550" cy="251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107" name="Chart" r:id="rId8" imgW="4533830" imgH="2448048" progId="Excel.Chart.8">
                  <p:embed/>
                </p:oleObj>
              </mc:Choice>
              <mc:Fallback>
                <p:oleObj name="Chart" r:id="rId8" imgW="4533830" imgH="2448048" progId="Excel.Char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721100"/>
                        <a:ext cx="4654550" cy="2513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2132013"/>
            <a:ext cx="7810500" cy="2160587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77825" indent="-377825" defTabSz="1008063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>
                <a:latin typeface="Calibri" panose="020F0502020204030204" pitchFamily="34" charset="0"/>
              </a:rPr>
              <a:t>Talajba került vegyszerek talaj-mikroflóra aktivitását befolyásoló hatásának vizsgálata</a:t>
            </a:r>
          </a:p>
          <a:p>
            <a:pPr marL="819150" lvl="1" indent="-315913" defTabSz="1008063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400">
                <a:latin typeface="Calibri" panose="020F0502020204030204" pitchFamily="34" charset="0"/>
              </a:rPr>
              <a:t>Például antibiotikumok hatása különböző típusú talajok mikrobiális aktivitására</a:t>
            </a:r>
          </a:p>
        </p:txBody>
      </p:sp>
      <p:sp>
        <p:nvSpPr>
          <p:cNvPr id="390147" name="Rectangle 3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F4E3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KÖRNYEZETVÉDELEM – BAKTÉRIUMOK AKTIVITÁSÁNAK VIZSGÁLATA</a:t>
            </a:r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9E086-D25C-4E89-99E1-ED45B15DB10F}" type="slidenum">
              <a:rPr lang="hu-HU" altLang="hu-HU"/>
              <a:pPr/>
              <a:t>49</a:t>
            </a:fld>
            <a:endParaRPr lang="hu-HU" altLang="hu-HU"/>
          </a:p>
        </p:txBody>
      </p:sp>
      <p:graphicFrame>
        <p:nvGraphicFramePr>
          <p:cNvPr id="392195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755650" y="1341438"/>
          <a:ext cx="7704138" cy="476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197" name="Chart" r:id="rId3" imgW="4486337" imgH="2771825" progId="Excel.Chart.8">
                  <p:embed/>
                </p:oleObj>
              </mc:Choice>
              <mc:Fallback>
                <p:oleObj name="Chart" r:id="rId3" imgW="4486337" imgH="2771825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341438"/>
                        <a:ext cx="7704138" cy="476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2196" name="Rectangle 4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F4E3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ANTIBIOTIKUM MIKROBA AKTIVITÁST CSÖKKENTŐ HATÁSA KÜLÖNBÖZŐ TALAJOKBAN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9" name="Rectangle 5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F4E3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ENTEROBAKTÉRIUM ÉS ÖSSZCSÍRASZÁM EGYIDEJŰ MEGHATÁROZÁSA</a:t>
            </a:r>
          </a:p>
        </p:txBody>
      </p:sp>
      <p:graphicFrame>
        <p:nvGraphicFramePr>
          <p:cNvPr id="297991" name="Object 7"/>
          <p:cNvGraphicFramePr>
            <a:graphicFrameLocks noChangeAspect="1"/>
          </p:cNvGraphicFramePr>
          <p:nvPr>
            <p:ph/>
          </p:nvPr>
        </p:nvGraphicFramePr>
        <p:xfrm>
          <a:off x="1116013" y="1154113"/>
          <a:ext cx="7056437" cy="493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93" name="Chart" r:id="rId4" imgW="4667384" imgH="3267032" progId="Excel.Chart.8">
                  <p:embed/>
                </p:oleObj>
              </mc:Choice>
              <mc:Fallback>
                <p:oleObj name="Chart" r:id="rId4" imgW="4667384" imgH="3267032" progId="Excel.Char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154113"/>
                        <a:ext cx="7056437" cy="4938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75D06-725D-483C-B355-B24D4D1E4635}" type="slidenum">
              <a:rPr lang="hu-HU" altLang="hu-HU"/>
              <a:pPr/>
              <a:t>50</a:t>
            </a:fld>
            <a:endParaRPr lang="hu-HU" altLang="hu-HU"/>
          </a:p>
        </p:txBody>
      </p:sp>
      <p:graphicFrame>
        <p:nvGraphicFramePr>
          <p:cNvPr id="393266" name="Group 50"/>
          <p:cNvGraphicFramePr>
            <a:graphicFrameLocks noGrp="1"/>
          </p:cNvGraphicFramePr>
          <p:nvPr>
            <p:ph idx="1"/>
          </p:nvPr>
        </p:nvGraphicFramePr>
        <p:xfrm>
          <a:off x="457200" y="1412875"/>
          <a:ext cx="8229600" cy="4714876"/>
        </p:xfrm>
        <a:graphic>
          <a:graphicData uri="http://schemas.openxmlformats.org/drawingml/2006/table">
            <a:tbl>
              <a:tblPr/>
              <a:tblGrid>
                <a:gridCol w="2209800"/>
                <a:gridCol w="1905000"/>
                <a:gridCol w="1981200"/>
                <a:gridCol w="2133600"/>
              </a:tblGrid>
              <a:tr h="719138"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Talaj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Antibiotikum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kumimoji="0" lang="hu-HU" altLang="hu-HU" sz="20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(mg/kg)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49053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Doxycyclin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Enrofloxacin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Linkomycin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T5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vulkanikus</a:t>
                      </a:r>
                      <a:endParaRPr kumimoji="0" lang="hu-HU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kumimoji="0" lang="hu-HU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T3  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hordalék</a:t>
                      </a:r>
                      <a:endParaRPr kumimoji="0" lang="hu-HU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kumimoji="0" lang="hu-HU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T1  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homok</a:t>
                      </a:r>
                      <a:endParaRPr kumimoji="0" lang="hu-HU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kumimoji="0" lang="hu-HU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T2  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agyagos termőföld</a:t>
                      </a:r>
                      <a:endParaRPr kumimoji="0" lang="hu-HU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kumimoji="0" lang="hu-HU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T4  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vályog</a:t>
                      </a:r>
                      <a:endParaRPr kumimoji="0" lang="hu-HU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108</a:t>
                      </a:r>
                      <a:endParaRPr kumimoji="0" lang="hu-HU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3259" name="Rectangle 43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F4E3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ANTIBIOTIKUMOK LEGKISEBB SZAPORODÁS-GÁTLÓ KONCENTRÁCIÓI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5C34E-A5D3-49F0-84CF-A9F9A2EBC26E}" type="slidenum">
              <a:rPr lang="hu-HU" altLang="hu-HU"/>
              <a:pPr/>
              <a:t>51</a:t>
            </a:fld>
            <a:endParaRPr lang="hu-HU" altLang="hu-HU"/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r>
              <a:rPr lang="hu-HU" altLang="hu-HU" sz="2800">
                <a:latin typeface="Calibri" panose="020F0502020204030204" pitchFamily="34" charset="0"/>
              </a:rPr>
              <a:t>Egyszerű mérési technika</a:t>
            </a:r>
          </a:p>
          <a:p>
            <a:r>
              <a:rPr lang="hu-HU" altLang="hu-HU" sz="2800" b="1">
                <a:solidFill>
                  <a:srgbClr val="B8004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Nem igényel speciális mérőcellákat</a:t>
            </a:r>
            <a:endParaRPr lang="en-US" altLang="hu-HU" sz="2800" b="1">
              <a:solidFill>
                <a:srgbClr val="B8004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r>
              <a:rPr lang="hu-HU" altLang="hu-HU" sz="2800" b="1">
                <a:solidFill>
                  <a:srgbClr val="B8004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Nincs szükség szigorú hőmérséklet-szabályozásra</a:t>
            </a:r>
            <a:endParaRPr lang="en-US" altLang="hu-HU" sz="2800" b="1">
              <a:solidFill>
                <a:srgbClr val="B8004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 lvl="1">
              <a:buClr>
                <a:schemeClr val="tx1"/>
              </a:buClr>
            </a:pPr>
            <a:r>
              <a:rPr lang="hu-HU" altLang="hu-HU" sz="2000">
                <a:latin typeface="Calibri" panose="020F0502020204030204" pitchFamily="34" charset="0"/>
              </a:rPr>
              <a:t>0,5 °C pontosságú laboratóriumi termosztátok alkalmasak</a:t>
            </a:r>
          </a:p>
          <a:p>
            <a:pPr lvl="1">
              <a:buClr>
                <a:schemeClr val="tx1"/>
              </a:buClr>
            </a:pPr>
            <a:r>
              <a:rPr lang="hu-HU" altLang="hu-HU" sz="2000">
                <a:latin typeface="Calibri" panose="020F0502020204030204" pitchFamily="34" charset="0"/>
              </a:rPr>
              <a:t>(Az impedimetriás technika 0,002 °C pontosságú szabályozást  igényel)</a:t>
            </a:r>
          </a:p>
          <a:p>
            <a:pPr>
              <a:buClr>
                <a:schemeClr val="tx1"/>
              </a:buClr>
            </a:pPr>
            <a:r>
              <a:rPr lang="hu-HU" altLang="hu-HU" sz="2800" b="1">
                <a:solidFill>
                  <a:srgbClr val="B8004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Nincs szükség speciális táptalajokra</a:t>
            </a:r>
          </a:p>
          <a:p>
            <a:pPr lvl="1">
              <a:buClr>
                <a:schemeClr val="tx1"/>
              </a:buClr>
            </a:pPr>
            <a:r>
              <a:rPr lang="hu-HU" altLang="hu-HU" sz="2000">
                <a:latin typeface="Calibri" panose="020F0502020204030204" pitchFamily="34" charset="0"/>
              </a:rPr>
              <a:t>Alkalmazhatóak a szabványos, illetve egyéb táptalajok</a:t>
            </a:r>
          </a:p>
          <a:p>
            <a:pPr lvl="1">
              <a:buClr>
                <a:schemeClr val="tx1"/>
              </a:buClr>
            </a:pPr>
            <a:r>
              <a:rPr lang="hu-HU" altLang="hu-HU" sz="2000">
                <a:latin typeface="Calibri" panose="020F0502020204030204" pitchFamily="34" charset="0"/>
              </a:rPr>
              <a:t>(Az impedimetriás technika speciális tápleveseket igényel)</a:t>
            </a:r>
            <a:endParaRPr lang="en-US" altLang="hu-HU" sz="2000">
              <a:latin typeface="Calibri" panose="020F0502020204030204" pitchFamily="34" charset="0"/>
            </a:endParaRPr>
          </a:p>
        </p:txBody>
      </p:sp>
      <p:sp>
        <p:nvSpPr>
          <p:cNvPr id="394244" name="Rectangle 4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F4E3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A MICROTESTER ELŐNYEI 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682D-5B31-4CA1-A5CB-39F231487392}" type="slidenum">
              <a:rPr lang="hu-HU" altLang="hu-HU"/>
              <a:pPr/>
              <a:t>52</a:t>
            </a:fld>
            <a:endParaRPr lang="hu-HU" altLang="hu-HU"/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3950"/>
            <a:ext cx="8229600" cy="5113338"/>
          </a:xfrm>
        </p:spPr>
        <p:txBody>
          <a:bodyPr/>
          <a:lstStyle/>
          <a:p>
            <a:r>
              <a:rPr lang="hu-HU" altLang="hu-HU" sz="2800" b="1">
                <a:solidFill>
                  <a:srgbClr val="B8004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Nincs szükség a minta hígítására</a:t>
            </a:r>
            <a:endParaRPr lang="en-US" altLang="hu-HU" sz="2800" b="1">
              <a:solidFill>
                <a:srgbClr val="B8004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 lvl="1">
              <a:buClr>
                <a:schemeClr val="tx1"/>
              </a:buClr>
            </a:pPr>
            <a:r>
              <a:rPr lang="hu-HU" altLang="hu-HU" sz="2000">
                <a:latin typeface="Calibri" panose="020F0502020204030204" pitchFamily="34" charset="0"/>
              </a:rPr>
              <a:t>10</a:t>
            </a:r>
            <a:r>
              <a:rPr lang="hu-HU" altLang="hu-HU" sz="2000" baseline="30000">
                <a:latin typeface="Calibri" panose="020F0502020204030204" pitchFamily="34" charset="0"/>
              </a:rPr>
              <a:t>0</a:t>
            </a:r>
            <a:r>
              <a:rPr lang="hu-HU" altLang="hu-HU" sz="2000">
                <a:latin typeface="Calibri" panose="020F0502020204030204" pitchFamily="34" charset="0"/>
              </a:rPr>
              <a:t>-10</a:t>
            </a:r>
            <a:r>
              <a:rPr lang="hu-HU" altLang="hu-HU" sz="2000" baseline="30000">
                <a:latin typeface="Calibri" panose="020F0502020204030204" pitchFamily="34" charset="0"/>
              </a:rPr>
              <a:t>8</a:t>
            </a:r>
            <a:r>
              <a:rPr lang="hu-HU" altLang="hu-HU" sz="2000">
                <a:latin typeface="Calibri" panose="020F0502020204030204" pitchFamily="34" charset="0"/>
              </a:rPr>
              <a:t> cfu/mérőcella tartományban a minta hígítás nélkül mérhető</a:t>
            </a:r>
          </a:p>
          <a:p>
            <a:pPr>
              <a:buClr>
                <a:schemeClr val="tx1"/>
              </a:buClr>
            </a:pPr>
            <a:r>
              <a:rPr lang="hu-HU" altLang="hu-HU" sz="2800" b="1">
                <a:solidFill>
                  <a:srgbClr val="B8004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Alkalmas membránszűréssel koncentrált, illetve tamponos minták mikrobaszámának hígítás nélküli, közvetlen meghatározására</a:t>
            </a:r>
            <a:endParaRPr lang="en-US" altLang="hu-HU" sz="2800" b="1">
              <a:solidFill>
                <a:srgbClr val="B8004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 lvl="1">
              <a:buClr>
                <a:schemeClr val="tx1"/>
              </a:buClr>
            </a:pPr>
            <a:r>
              <a:rPr lang="hu-HU" altLang="hu-HU" sz="2000">
                <a:latin typeface="Calibri" panose="020F0502020204030204" pitchFamily="34" charset="0"/>
              </a:rPr>
              <a:t>Egyetlen mérőcellába több membránszűrő is behelyezhető.</a:t>
            </a:r>
          </a:p>
          <a:p>
            <a:pPr lvl="1">
              <a:buClr>
                <a:schemeClr val="tx1"/>
              </a:buClr>
            </a:pPr>
            <a:r>
              <a:rPr lang="hu-HU" altLang="hu-HU" sz="2000">
                <a:latin typeface="Calibri" panose="020F0502020204030204" pitchFamily="34" charset="0"/>
              </a:rPr>
              <a:t>Egyetlen mérőcella eredménye akár több liter mintát reprezentálhat</a:t>
            </a:r>
          </a:p>
          <a:p>
            <a:pPr lvl="2">
              <a:buClr>
                <a:schemeClr val="tx1"/>
              </a:buClr>
            </a:pPr>
            <a:r>
              <a:rPr lang="hu-HU" altLang="hu-HU" sz="1600">
                <a:latin typeface="Calibri" panose="020F0502020204030204" pitchFamily="34" charset="0"/>
              </a:rPr>
              <a:t>Ásványvizek tétel-minősítése</a:t>
            </a:r>
          </a:p>
          <a:p>
            <a:pPr lvl="2">
              <a:buClr>
                <a:schemeClr val="tx1"/>
              </a:buClr>
            </a:pPr>
            <a:r>
              <a:rPr lang="hu-HU" altLang="hu-HU" sz="1600">
                <a:latin typeface="Calibri" panose="020F0502020204030204" pitchFamily="34" charset="0"/>
              </a:rPr>
              <a:t>Vízügyi haváriák gyors kimutatása</a:t>
            </a:r>
          </a:p>
          <a:p>
            <a:pPr>
              <a:buClr>
                <a:schemeClr val="tx1"/>
              </a:buClr>
            </a:pPr>
            <a:r>
              <a:rPr lang="hu-HU" altLang="hu-HU" sz="2800" b="1">
                <a:solidFill>
                  <a:srgbClr val="B8004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Direkt mérésnél eredmény általában néhány órán belül</a:t>
            </a:r>
            <a:endParaRPr lang="en-US" altLang="hu-HU" sz="2800" b="1">
              <a:solidFill>
                <a:srgbClr val="B8004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 lvl="1">
              <a:buClr>
                <a:schemeClr val="tx1"/>
              </a:buClr>
            </a:pPr>
            <a:r>
              <a:rPr lang="hu-HU" altLang="hu-HU" sz="2000">
                <a:latin typeface="Calibri" panose="020F0502020204030204" pitchFamily="34" charset="0"/>
              </a:rPr>
              <a:t>Tenyésztéses vizsgálatok időigénye néhány nap</a:t>
            </a:r>
            <a:endParaRPr lang="en-US" altLang="hu-HU" sz="2000">
              <a:latin typeface="Calibri" panose="020F0502020204030204" pitchFamily="34" charset="0"/>
            </a:endParaRPr>
          </a:p>
        </p:txBody>
      </p:sp>
      <p:sp>
        <p:nvSpPr>
          <p:cNvPr id="395269" name="Rectangle 5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F4E3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A MICROTESTER ELŐNYEI 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FF09E-F9E3-4740-AABA-71379C1F41AD}" type="slidenum">
              <a:rPr lang="hu-HU" altLang="hu-HU"/>
              <a:pPr/>
              <a:t>53</a:t>
            </a:fld>
            <a:endParaRPr lang="hu-HU" altLang="hu-HU"/>
          </a:p>
        </p:txBody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229600" cy="3121025"/>
          </a:xfrm>
        </p:spPr>
        <p:txBody>
          <a:bodyPr/>
          <a:lstStyle/>
          <a:p>
            <a:r>
              <a:rPr lang="hu-HU" altLang="hu-HU" sz="2800" b="1">
                <a:solidFill>
                  <a:srgbClr val="B8004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Gyors és egyszerű módszer a szaporodás- és pusztulás-kinetikai, valamint táptalaj-optimalizálási vizsgálatokhoz</a:t>
            </a:r>
          </a:p>
          <a:p>
            <a:r>
              <a:rPr lang="hu-HU" altLang="hu-HU" sz="2800" b="1">
                <a:solidFill>
                  <a:srgbClr val="B8004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A módszer kellően szelektív</a:t>
            </a:r>
            <a:endParaRPr lang="en-US" altLang="hu-HU" sz="2800" b="1">
              <a:solidFill>
                <a:srgbClr val="B8004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 lvl="1">
              <a:buClr>
                <a:schemeClr val="tx1"/>
              </a:buClr>
            </a:pPr>
            <a:r>
              <a:rPr lang="hu-HU" altLang="hu-HU" sz="2000">
                <a:latin typeface="Calibri" panose="020F0502020204030204" pitchFamily="34" charset="0"/>
              </a:rPr>
              <a:t>Különös előnyt jelent, hogy a táptalaj szelektivitásán túl a redox-görbe alakja is jellemző a szaporodó mikroba-csoportra.</a:t>
            </a:r>
          </a:p>
          <a:p>
            <a:pPr lvl="1">
              <a:buClr>
                <a:schemeClr val="tx1"/>
              </a:buClr>
            </a:pPr>
            <a:r>
              <a:rPr lang="hu-HU" altLang="hu-HU" sz="2000">
                <a:latin typeface="Calibri" panose="020F0502020204030204" pitchFamily="34" charset="0"/>
              </a:rPr>
              <a:t>Ezt a szelektivitást a PCR technikán kívül egyéb módszerek nem érik el</a:t>
            </a:r>
          </a:p>
          <a:p>
            <a:pPr lvl="1">
              <a:buFontTx/>
              <a:buNone/>
            </a:pPr>
            <a:endParaRPr lang="en-US" altLang="hu-HU" sz="2000">
              <a:latin typeface="Calibri" panose="020F0502020204030204" pitchFamily="34" charset="0"/>
            </a:endParaRPr>
          </a:p>
        </p:txBody>
      </p:sp>
      <p:sp>
        <p:nvSpPr>
          <p:cNvPr id="396293" name="Rectangle 5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F4E3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A MICROTESTER ELŐNYEI 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E3788-E28F-4708-BDC2-441CD2F04C61}" type="slidenum">
              <a:rPr lang="hu-HU" altLang="hu-HU"/>
              <a:pPr/>
              <a:t>54</a:t>
            </a:fld>
            <a:endParaRPr lang="hu-HU" altLang="hu-HU"/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12875"/>
            <a:ext cx="8435975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altLang="hu-HU" sz="2800">
                <a:latin typeface="Calibri" panose="020F0502020204030204" pitchFamily="34" charset="0"/>
              </a:rPr>
              <a:t>A nagy mintamennyiségből kiinduló szelektív dúsítás révén a MicroTester </a:t>
            </a:r>
            <a:r>
              <a:rPr lang="hu-HU" altLang="hu-HU" sz="2800" b="1">
                <a:solidFill>
                  <a:srgbClr val="B8004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kiválóan alkalmazható a PCR-technika elődúsító lépéseként</a:t>
            </a:r>
            <a:endParaRPr lang="en-US" altLang="hu-HU" sz="2800" b="1">
              <a:solidFill>
                <a:srgbClr val="B8004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hu-HU" altLang="hu-HU" sz="2000">
                <a:latin typeface="Calibri" panose="020F0502020204030204" pitchFamily="34" charset="0"/>
              </a:rPr>
              <a:t>A célmikrobát tartalmazó mikrobacsoportra negatív mintát nem érdemes PCR-ral tovább vizsgálni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hu-HU" altLang="hu-HU" sz="2000">
                <a:latin typeface="Calibri" panose="020F0502020204030204" pitchFamily="34" charset="0"/>
              </a:rPr>
              <a:t>A mikrobacsoportra pozitív dúsítás PCR-ral közvetlenül vizsgálható, a mikrobaszám jelentősen meghaladja a 10</a:t>
            </a:r>
            <a:r>
              <a:rPr lang="hu-HU" altLang="hu-HU" sz="2000" baseline="30000">
                <a:latin typeface="Calibri" panose="020F0502020204030204" pitchFamily="34" charset="0"/>
              </a:rPr>
              <a:t>6</a:t>
            </a:r>
            <a:r>
              <a:rPr lang="hu-HU" altLang="hu-HU" sz="2000">
                <a:latin typeface="Calibri" panose="020F0502020204030204" pitchFamily="34" charset="0"/>
              </a:rPr>
              <a:t>/ml koncentrációt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hu-HU" altLang="hu-HU" sz="2000">
                <a:latin typeface="Calibri" panose="020F0502020204030204" pitchFamily="34" charset="0"/>
              </a:rPr>
              <a:t>Csak a pozitivitás esélyével bíró minták kerülnek PCR vizsgálatra, ami jelentős megtakarítást eredményez</a:t>
            </a:r>
          </a:p>
          <a:p>
            <a:pPr>
              <a:lnSpc>
                <a:spcPct val="90000"/>
              </a:lnSpc>
            </a:pPr>
            <a:r>
              <a:rPr lang="hu-HU" altLang="hu-HU" sz="2800">
                <a:latin typeface="Calibri" panose="020F0502020204030204" pitchFamily="34" charset="0"/>
              </a:rPr>
              <a:t>A minta-mennyiségre vonatkoztatott </a:t>
            </a:r>
            <a:r>
              <a:rPr lang="hu-HU" altLang="hu-HU" sz="2800" b="1">
                <a:solidFill>
                  <a:srgbClr val="B8004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fajlagos vizsgálati költség jelentősen alacsonyabb a tenyésztéses, valamint az impedimetriás gyorsmódszerek költségénél</a:t>
            </a:r>
            <a:endParaRPr lang="en-US" altLang="hu-HU" sz="2800" b="1">
              <a:solidFill>
                <a:srgbClr val="B8004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97317" name="Rectangle 5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F4E3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A MICROTESTER ELŐNYEI 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D0B03-4C68-4746-9FB9-BA1C78F527CF}" type="slidenum">
              <a:rPr lang="hu-HU" altLang="hu-HU"/>
              <a:pPr/>
              <a:t>55</a:t>
            </a:fld>
            <a:endParaRPr lang="hu-HU" altLang="hu-HU"/>
          </a:p>
        </p:txBody>
      </p:sp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412875"/>
            <a:ext cx="8229600" cy="1143000"/>
          </a:xfrm>
          <a:solidFill>
            <a:srgbClr val="F4E30A"/>
          </a:solidFill>
        </p:spPr>
        <p:txBody>
          <a:bodyPr/>
          <a:lstStyle/>
          <a:p>
            <a:r>
              <a:rPr lang="hu-HU" altLang="hu-HU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Köszönöm a figyelmet!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997200"/>
            <a:ext cx="8229600" cy="15113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hu-HU" altLang="hu-HU">
                <a:latin typeface="Calibri" panose="020F0502020204030204" pitchFamily="34" charset="0"/>
                <a:hlinkClick r:id="rId2"/>
              </a:rPr>
              <a:t>szk@aquilanet.hu</a:t>
            </a:r>
            <a:r>
              <a:rPr lang="hu-HU" altLang="hu-HU">
                <a:latin typeface="Calibri" panose="020F0502020204030204" pitchFamily="34" charset="0"/>
              </a:rPr>
              <a:t> </a:t>
            </a:r>
            <a:endParaRPr lang="hu-HU" altLang="hu-HU" sz="2400">
              <a:solidFill>
                <a:srgbClr val="00009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F4E3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ENTEROBAKTÉRIUM ÉS ÖSSZCSÍRASZÁM EGYIDEJŰ MEGHATÁROZÁSA</a:t>
            </a:r>
          </a:p>
        </p:txBody>
      </p:sp>
      <p:pic>
        <p:nvPicPr>
          <p:cNvPr id="3532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96975"/>
            <a:ext cx="7129462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7" name="Rectangle 5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F4E3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MÓDSZEREK IDŐIGÉNYÉNEK ÖSSZEHASONLÍTÁSA</a:t>
            </a:r>
          </a:p>
        </p:txBody>
      </p:sp>
      <p:graphicFrame>
        <p:nvGraphicFramePr>
          <p:cNvPr id="300187" name="Group 155"/>
          <p:cNvGraphicFramePr>
            <a:graphicFrameLocks noGrp="1"/>
          </p:cNvGraphicFramePr>
          <p:nvPr>
            <p:ph/>
          </p:nvPr>
        </p:nvGraphicFramePr>
        <p:xfrm>
          <a:off x="457200" y="2255838"/>
          <a:ext cx="8229600" cy="2903856"/>
        </p:xfrm>
        <a:graphic>
          <a:graphicData uri="http://schemas.openxmlformats.org/drawingml/2006/table">
            <a:tbl>
              <a:tblPr/>
              <a:tblGrid>
                <a:gridCol w="1646238"/>
                <a:gridCol w="1646237"/>
                <a:gridCol w="1644650"/>
                <a:gridCol w="1646238"/>
                <a:gridCol w="1646237"/>
              </a:tblGrid>
              <a:tr h="417513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Minta</a:t>
                      </a:r>
                      <a:endParaRPr kumimoji="0" lang="en-GB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Lemezöntés</a:t>
                      </a:r>
                      <a:endParaRPr kumimoji="0" lang="en-GB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MicroTester</a:t>
                      </a:r>
                      <a:endParaRPr kumimoji="0" lang="en-GB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404813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lgN</a:t>
                      </a:r>
                      <a:endParaRPr kumimoji="0" lang="en-GB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Időigény (h)</a:t>
                      </a:r>
                      <a:endParaRPr kumimoji="0" lang="en-GB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lg MPN</a:t>
                      </a:r>
                      <a:endParaRPr kumimoji="0" lang="en-GB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Időigény (h)</a:t>
                      </a:r>
                      <a:endParaRPr kumimoji="0" lang="en-GB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</a:t>
                      </a:r>
                      <a:endParaRPr kumimoji="0" lang="en-GB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5,18</a:t>
                      </a:r>
                      <a:endParaRPr kumimoji="0" lang="en-GB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5,36</a:t>
                      </a:r>
                      <a:endParaRPr kumimoji="0" lang="en-GB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</a:t>
                      </a:r>
                      <a:endParaRPr kumimoji="0" lang="en-GB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5,06</a:t>
                      </a:r>
                      <a:endParaRPr kumimoji="0" lang="en-GB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5,36</a:t>
                      </a:r>
                      <a:endParaRPr kumimoji="0" lang="en-GB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</a:t>
                      </a:r>
                      <a:endParaRPr kumimoji="0" lang="en-GB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4,93</a:t>
                      </a:r>
                      <a:endParaRPr kumimoji="0" lang="en-GB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80047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anose="020F0502020204030204" pitchFamily="34" charset="0"/>
                        </a:rPr>
                        <a:t>72</a:t>
                      </a:r>
                      <a:endParaRPr kumimoji="0" lang="en-GB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B80047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4,36</a:t>
                      </a:r>
                      <a:endParaRPr kumimoji="0" lang="en-GB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B80047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libri" panose="020F0502020204030204" pitchFamily="34" charset="0"/>
                        </a:rPr>
                        <a:t>18</a:t>
                      </a:r>
                      <a:endParaRPr kumimoji="0" lang="en-GB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B80047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</a:t>
                      </a:r>
                      <a:endParaRPr kumimoji="0" lang="en-GB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6,35</a:t>
                      </a:r>
                      <a:endParaRPr kumimoji="0" lang="en-GB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6,36</a:t>
                      </a:r>
                      <a:endParaRPr kumimoji="0" lang="en-GB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</a:t>
                      </a:r>
                      <a:endParaRPr kumimoji="0" lang="en-GB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6,79</a:t>
                      </a:r>
                      <a:endParaRPr kumimoji="0" lang="en-GB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6,36</a:t>
                      </a:r>
                      <a:endParaRPr kumimoji="0" lang="en-GB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hu-H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E4BB-28FE-4CCE-9136-AF3C1A6AB4AA}" type="slidenum">
              <a:rPr lang="hu-HU" altLang="hu-HU"/>
              <a:pPr/>
              <a:t>8</a:t>
            </a:fld>
            <a:endParaRPr lang="hu-HU" altLang="hu-HU"/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9125"/>
            <a:ext cx="8229600" cy="2260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hu-HU" altLang="hu-HU" sz="3600" b="1">
                <a:solidFill>
                  <a:srgbClr val="B8004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Microtester Mini készülék alkalmazása:</a:t>
            </a:r>
          </a:p>
          <a:p>
            <a:pPr>
              <a:lnSpc>
                <a:spcPct val="90000"/>
              </a:lnSpc>
            </a:pPr>
            <a:r>
              <a:rPr lang="hu-HU" altLang="hu-HU" sz="2400">
                <a:latin typeface="Calibri" panose="020F0502020204030204" pitchFamily="34" charset="0"/>
              </a:rPr>
              <a:t>A készülék a termelőhöz kihelyezhető</a:t>
            </a:r>
          </a:p>
          <a:p>
            <a:pPr>
              <a:lnSpc>
                <a:spcPct val="90000"/>
              </a:lnSpc>
            </a:pPr>
            <a:r>
              <a:rPr lang="hu-HU" altLang="hu-HU" sz="2400">
                <a:latin typeface="Calibri" panose="020F0502020204030204" pitchFamily="34" charset="0"/>
              </a:rPr>
              <a:t>Kezelése viszonylag egyszerű</a:t>
            </a:r>
          </a:p>
          <a:p>
            <a:pPr>
              <a:lnSpc>
                <a:spcPct val="90000"/>
              </a:lnSpc>
            </a:pPr>
            <a:r>
              <a:rPr lang="hu-HU" altLang="hu-HU" sz="2400">
                <a:latin typeface="Calibri" panose="020F0502020204030204" pitchFamily="34" charset="0"/>
              </a:rPr>
              <a:t>Az adatok a tejbegyűjtés időpontjában leolvashatók</a:t>
            </a:r>
            <a:endParaRPr lang="en-US" altLang="hu-HU" sz="2400">
              <a:latin typeface="Calibri" panose="020F0502020204030204" pitchFamily="34" charset="0"/>
            </a:endParaRPr>
          </a:p>
        </p:txBody>
      </p:sp>
      <p:sp>
        <p:nvSpPr>
          <p:cNvPr id="302085" name="Rectangle 5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F4E3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NYERSTEJ VIZSGÁLATA KÖZVETLENÜL A TEJTERMELŐNÉL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12" name="Rectangle 8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rgbClr val="F4E30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u-HU" altLang="hu-H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MICROTESTER MINI KÉSZÜLÉK</a:t>
            </a:r>
          </a:p>
        </p:txBody>
      </p:sp>
      <p:pic>
        <p:nvPicPr>
          <p:cNvPr id="303114" name="Picture 10" descr="MT_2 0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3"/>
          <a:stretch>
            <a:fillRect/>
          </a:stretch>
        </p:blipFill>
        <p:spPr bwMode="auto">
          <a:xfrm>
            <a:off x="1187450" y="1268413"/>
            <a:ext cx="67056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2356</TotalTime>
  <Words>1173</Words>
  <Application>Microsoft Office PowerPoint</Application>
  <PresentationFormat>Diavetítés a képernyőre (4:3 oldalarány)</PresentationFormat>
  <Paragraphs>426</Paragraphs>
  <Slides>55</Slides>
  <Notes>23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3</vt:i4>
      </vt:variant>
      <vt:variant>
        <vt:lpstr>Diacímek</vt:lpstr>
      </vt:variant>
      <vt:variant>
        <vt:i4>55</vt:i4>
      </vt:variant>
    </vt:vector>
  </HeadingPairs>
  <TitlesOfParts>
    <vt:vector size="62" baseType="lpstr">
      <vt:lpstr>Arial</vt:lpstr>
      <vt:lpstr>Calibri</vt:lpstr>
      <vt:lpstr>Wingdings</vt:lpstr>
      <vt:lpstr>Alapértelmezett terv</vt:lpstr>
      <vt:lpstr>Microsoft Office Excel Chart</vt:lpstr>
      <vt:lpstr>Microsoft Excel diagram</vt:lpstr>
      <vt:lpstr>Microsoft Office Excel diagram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Köszönöm a figyelmet!</vt:lpstr>
    </vt:vector>
  </TitlesOfParts>
  <Company>BKAE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horsoly</dc:creator>
  <cp:lastModifiedBy>MicroTest4</cp:lastModifiedBy>
  <cp:revision>327</cp:revision>
  <dcterms:created xsi:type="dcterms:W3CDTF">2004-10-29T08:36:04Z</dcterms:created>
  <dcterms:modified xsi:type="dcterms:W3CDTF">2015-06-20T08:42:57Z</dcterms:modified>
</cp:coreProperties>
</file>