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36"/>
  </p:notesMasterIdLst>
  <p:handoutMasterIdLst>
    <p:handoutMasterId r:id="rId37"/>
  </p:handoutMasterIdLst>
  <p:sldIdLst>
    <p:sldId id="256" r:id="rId2"/>
    <p:sldId id="291" r:id="rId3"/>
    <p:sldId id="317" r:id="rId4"/>
    <p:sldId id="377" r:id="rId5"/>
    <p:sldId id="298" r:id="rId6"/>
    <p:sldId id="374" r:id="rId7"/>
    <p:sldId id="295" r:id="rId8"/>
    <p:sldId id="282" r:id="rId9"/>
    <p:sldId id="343" r:id="rId10"/>
    <p:sldId id="379" r:id="rId11"/>
    <p:sldId id="380" r:id="rId12"/>
    <p:sldId id="373" r:id="rId13"/>
    <p:sldId id="296" r:id="rId14"/>
    <p:sldId id="297" r:id="rId15"/>
    <p:sldId id="378" r:id="rId16"/>
    <p:sldId id="381" r:id="rId17"/>
    <p:sldId id="346" r:id="rId18"/>
    <p:sldId id="384" r:id="rId19"/>
    <p:sldId id="347" r:id="rId20"/>
    <p:sldId id="383" r:id="rId21"/>
    <p:sldId id="385" r:id="rId22"/>
    <p:sldId id="386" r:id="rId23"/>
    <p:sldId id="387" r:id="rId24"/>
    <p:sldId id="388" r:id="rId25"/>
    <p:sldId id="389" r:id="rId26"/>
    <p:sldId id="391" r:id="rId27"/>
    <p:sldId id="399" r:id="rId28"/>
    <p:sldId id="400" r:id="rId29"/>
    <p:sldId id="393" r:id="rId30"/>
    <p:sldId id="398" r:id="rId31"/>
    <p:sldId id="396" r:id="rId32"/>
    <p:sldId id="397" r:id="rId33"/>
    <p:sldId id="390" r:id="rId34"/>
    <p:sldId id="392" r:id="rId35"/>
  </p:sldIdLst>
  <p:sldSz cx="9144000" cy="6858000" type="screen4x3"/>
  <p:notesSz cx="6858000" cy="9144000"/>
  <p:defaultTextStyle>
    <a:defPPr>
      <a:defRPr lang="hu-HU"/>
    </a:defPPr>
    <a:lvl1pPr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B2B2B2"/>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92" autoAdjust="0"/>
    <p:restoredTop sz="94728" autoAdjust="0"/>
  </p:normalViewPr>
  <p:slideViewPr>
    <p:cSldViewPr>
      <p:cViewPr varScale="1">
        <p:scale>
          <a:sx n="81" d="100"/>
          <a:sy n="81" d="100"/>
        </p:scale>
        <p:origin x="102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7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10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hu-HU"/>
          </a:p>
        </p:txBody>
      </p:sp>
      <p:sp>
        <p:nvSpPr>
          <p:cNvPr id="30105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hu-HU"/>
          </a:p>
        </p:txBody>
      </p:sp>
      <p:sp>
        <p:nvSpPr>
          <p:cNvPr id="30106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hu-HU"/>
          </a:p>
        </p:txBody>
      </p:sp>
      <p:sp>
        <p:nvSpPr>
          <p:cNvPr id="30106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4A1F557-A063-46DE-9CB0-7792E8964A42}" type="slidenum">
              <a:rPr lang="en-US" altLang="hu-HU"/>
              <a:pPr>
                <a:defRPr/>
              </a:pPr>
              <a:t>‹#›</a:t>
            </a:fld>
            <a:endParaRPr lang="en-US" altLang="hu-HU"/>
          </a:p>
        </p:txBody>
      </p:sp>
    </p:spTree>
    <p:extLst>
      <p:ext uri="{BB962C8B-B14F-4D97-AF65-F5344CB8AC3E}">
        <p14:creationId xmlns:p14="http://schemas.microsoft.com/office/powerpoint/2010/main" val="743961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hu-HU" altLang="hu-HU"/>
          </a:p>
        </p:txBody>
      </p:sp>
      <p:sp>
        <p:nvSpPr>
          <p:cNvPr id="860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hu-HU" altLang="hu-HU"/>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60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altLang="hu-HU" noProof="0" smtClean="0"/>
              <a:t>Mintaszöveg szerkesztése</a:t>
            </a:r>
          </a:p>
          <a:p>
            <a:pPr lvl="1"/>
            <a:r>
              <a:rPr lang="hu-HU" altLang="hu-HU" noProof="0" smtClean="0"/>
              <a:t>Második szint</a:t>
            </a:r>
          </a:p>
          <a:p>
            <a:pPr lvl="2"/>
            <a:r>
              <a:rPr lang="hu-HU" altLang="hu-HU" noProof="0" smtClean="0"/>
              <a:t>Harmadik szint</a:t>
            </a:r>
          </a:p>
          <a:p>
            <a:pPr lvl="3"/>
            <a:r>
              <a:rPr lang="hu-HU" altLang="hu-HU" noProof="0" smtClean="0"/>
              <a:t>Negyedik szint</a:t>
            </a:r>
          </a:p>
          <a:p>
            <a:pPr lvl="4"/>
            <a:r>
              <a:rPr lang="hu-HU" altLang="hu-HU" noProof="0" smtClean="0"/>
              <a:t>Ötödik szint</a:t>
            </a:r>
          </a:p>
        </p:txBody>
      </p:sp>
      <p:sp>
        <p:nvSpPr>
          <p:cNvPr id="860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hu-HU" altLang="hu-HU"/>
          </a:p>
        </p:txBody>
      </p:sp>
      <p:sp>
        <p:nvSpPr>
          <p:cNvPr id="860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619D0AA-5436-476B-A684-E8FC8966D8FB}" type="slidenum">
              <a:rPr lang="hu-HU" altLang="hu-HU"/>
              <a:pPr>
                <a:defRPr/>
              </a:pPr>
              <a:t>‹#›</a:t>
            </a:fld>
            <a:endParaRPr lang="hu-HU" altLang="hu-HU"/>
          </a:p>
        </p:txBody>
      </p:sp>
    </p:spTree>
    <p:extLst>
      <p:ext uri="{BB962C8B-B14F-4D97-AF65-F5344CB8AC3E}">
        <p14:creationId xmlns:p14="http://schemas.microsoft.com/office/powerpoint/2010/main" val="2297723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2C053291-1CA8-446E-BE12-36CF1FC7FD2E}" type="slidenum">
              <a:rPr lang="hu-HU" altLang="hu-HU" sz="1200"/>
              <a:pPr/>
              <a:t>1</a:t>
            </a:fld>
            <a:endParaRPr lang="hu-HU" altLang="hu-HU" sz="120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hu-HU" smtClean="0"/>
          </a:p>
        </p:txBody>
      </p:sp>
    </p:spTree>
    <p:extLst>
      <p:ext uri="{BB962C8B-B14F-4D97-AF65-F5344CB8AC3E}">
        <p14:creationId xmlns:p14="http://schemas.microsoft.com/office/powerpoint/2010/main" val="2465794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A8738B31-3272-4A86-A6C8-69F3F6DCC2C4}" type="slidenum">
              <a:rPr lang="hu-HU" altLang="hu-HU" sz="1200"/>
              <a:pPr/>
              <a:t>2</a:t>
            </a:fld>
            <a:endParaRPr lang="hu-HU" altLang="hu-HU" sz="120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hu-HU" smtClean="0"/>
          </a:p>
        </p:txBody>
      </p:sp>
    </p:spTree>
    <p:extLst>
      <p:ext uri="{BB962C8B-B14F-4D97-AF65-F5344CB8AC3E}">
        <p14:creationId xmlns:p14="http://schemas.microsoft.com/office/powerpoint/2010/main" val="1862285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393BC8C9-268B-4C53-B580-EF112E704F21}" type="slidenum">
              <a:rPr lang="hu-HU" altLang="hu-HU" sz="1200"/>
              <a:pPr/>
              <a:t>3</a:t>
            </a:fld>
            <a:endParaRPr lang="hu-HU" altLang="hu-HU" sz="120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hu-HU" smtClean="0"/>
          </a:p>
        </p:txBody>
      </p:sp>
    </p:spTree>
    <p:extLst>
      <p:ext uri="{BB962C8B-B14F-4D97-AF65-F5344CB8AC3E}">
        <p14:creationId xmlns:p14="http://schemas.microsoft.com/office/powerpoint/2010/main" val="2945115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4CE4DCF7-50CA-4D25-91F4-10783F5BBC07}" type="slidenum">
              <a:rPr lang="hu-HU" altLang="hu-HU" sz="1200"/>
              <a:pPr/>
              <a:t>4</a:t>
            </a:fld>
            <a:endParaRPr lang="hu-HU" altLang="hu-HU" sz="120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hu-HU" altLang="hu-HU" smtClean="0"/>
          </a:p>
        </p:txBody>
      </p:sp>
    </p:spTree>
    <p:extLst>
      <p:ext uri="{BB962C8B-B14F-4D97-AF65-F5344CB8AC3E}">
        <p14:creationId xmlns:p14="http://schemas.microsoft.com/office/powerpoint/2010/main" val="413216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ECC57B21-0A1C-456D-84BF-7AE928437D6C}" type="slidenum">
              <a:rPr lang="hu-HU" altLang="hu-HU" sz="1200"/>
              <a:pPr/>
              <a:t>5</a:t>
            </a:fld>
            <a:endParaRPr lang="hu-HU" altLang="hu-HU" sz="120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hu-HU" smtClean="0"/>
          </a:p>
        </p:txBody>
      </p:sp>
    </p:spTree>
    <p:extLst>
      <p:ext uri="{BB962C8B-B14F-4D97-AF65-F5344CB8AC3E}">
        <p14:creationId xmlns:p14="http://schemas.microsoft.com/office/powerpoint/2010/main" val="1721740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9E873E4F-F51D-40A2-AAE8-691161F4A420}" type="slidenum">
              <a:rPr lang="hu-HU" altLang="hu-HU" sz="1200"/>
              <a:pPr/>
              <a:t>7</a:t>
            </a:fld>
            <a:endParaRPr lang="hu-HU" altLang="hu-HU" sz="120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tLang="hu-HU" smtClean="0"/>
          </a:p>
        </p:txBody>
      </p:sp>
    </p:spTree>
    <p:extLst>
      <p:ext uri="{BB962C8B-B14F-4D97-AF65-F5344CB8AC3E}">
        <p14:creationId xmlns:p14="http://schemas.microsoft.com/office/powerpoint/2010/main" val="3819028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FD229E62-55B8-4413-BCB0-B8B15AB0D78A}" type="slidenum">
              <a:rPr lang="hu-HU" altLang="hu-HU" sz="1200"/>
              <a:pPr/>
              <a:t>8</a:t>
            </a:fld>
            <a:endParaRPr lang="hu-HU" altLang="hu-HU" sz="120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hu-HU" smtClean="0"/>
          </a:p>
        </p:txBody>
      </p:sp>
    </p:spTree>
    <p:extLst>
      <p:ext uri="{BB962C8B-B14F-4D97-AF65-F5344CB8AC3E}">
        <p14:creationId xmlns:p14="http://schemas.microsoft.com/office/powerpoint/2010/main" val="2139583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54FA7AC0-8CE9-4574-868A-62F6801A710A}" type="slidenum">
              <a:rPr lang="hu-HU" altLang="hu-HU" sz="1200"/>
              <a:pPr/>
              <a:t>13</a:t>
            </a:fld>
            <a:endParaRPr lang="hu-HU" altLang="hu-HU" sz="120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hu-HU" smtClean="0"/>
          </a:p>
        </p:txBody>
      </p:sp>
    </p:spTree>
    <p:extLst>
      <p:ext uri="{BB962C8B-B14F-4D97-AF65-F5344CB8AC3E}">
        <p14:creationId xmlns:p14="http://schemas.microsoft.com/office/powerpoint/2010/main" val="3167634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666EF74F-8795-4480-8978-BA0981AD64D6}" type="slidenum">
              <a:rPr lang="hu-HU" altLang="hu-HU" sz="1200"/>
              <a:pPr/>
              <a:t>14</a:t>
            </a:fld>
            <a:endParaRPr lang="hu-HU" altLang="hu-HU" sz="120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hu-HU" smtClean="0"/>
          </a:p>
        </p:txBody>
      </p:sp>
    </p:spTree>
    <p:extLst>
      <p:ext uri="{BB962C8B-B14F-4D97-AF65-F5344CB8AC3E}">
        <p14:creationId xmlns:p14="http://schemas.microsoft.com/office/powerpoint/2010/main" val="4120375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8" name="Freeform 6"/>
            <p:cNvSpPr>
              <a:spLocks/>
            </p:cNvSpPr>
            <p:nvPr/>
          </p:nvSpPr>
          <p:spPr bwMode="hidden">
            <a:xfrm>
              <a:off x="4038" y="3577"/>
              <a:ext cx="1720" cy="65"/>
            </a:xfrm>
            <a:custGeom>
              <a:avLst/>
              <a:gdLst>
                <a:gd name="T0" fmla="*/ 1720 w 1722"/>
                <a:gd name="T1" fmla="*/ 65 h 66"/>
                <a:gd name="T2" fmla="*/ 1720 w 1722"/>
                <a:gd name="T3" fmla="*/ 59 h 66"/>
                <a:gd name="T4" fmla="*/ 0 w 1722"/>
                <a:gd name="T5" fmla="*/ 0 h 66"/>
                <a:gd name="T6" fmla="*/ 0 w 1722"/>
                <a:gd name="T7" fmla="*/ 47 h 66"/>
                <a:gd name="T8" fmla="*/ 1720 w 1722"/>
                <a:gd name="T9" fmla="*/ 65 h 66"/>
                <a:gd name="T10" fmla="*/ 1720 w 1722"/>
                <a:gd name="T11" fmla="*/ 65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hu-HU"/>
            </a:p>
          </p:txBody>
        </p:sp>
        <p:sp>
          <p:nvSpPr>
            <p:cNvPr id="10" name="Freeform 8"/>
            <p:cNvSpPr>
              <a:spLocks/>
            </p:cNvSpPr>
            <p:nvPr/>
          </p:nvSpPr>
          <p:spPr bwMode="hidden">
            <a:xfrm>
              <a:off x="4784" y="3702"/>
              <a:ext cx="974" cy="101"/>
            </a:xfrm>
            <a:custGeom>
              <a:avLst/>
              <a:gdLst>
                <a:gd name="T0" fmla="*/ 974 w 975"/>
                <a:gd name="T1" fmla="*/ 48 h 101"/>
                <a:gd name="T2" fmla="*/ 974 w 975"/>
                <a:gd name="T3" fmla="*/ 0 h 101"/>
                <a:gd name="T4" fmla="*/ 0 w 975"/>
                <a:gd name="T5" fmla="*/ 24 h 101"/>
                <a:gd name="T6" fmla="*/ 0 w 975"/>
                <a:gd name="T7" fmla="*/ 101 h 101"/>
                <a:gd name="T8" fmla="*/ 974 w 975"/>
                <a:gd name="T9" fmla="*/ 48 h 101"/>
                <a:gd name="T10" fmla="*/ 974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11" name="Freeform 9"/>
            <p:cNvSpPr>
              <a:spLocks/>
            </p:cNvSpPr>
            <p:nvPr/>
          </p:nvSpPr>
          <p:spPr bwMode="hidden">
            <a:xfrm>
              <a:off x="3619" y="3815"/>
              <a:ext cx="2139" cy="198"/>
            </a:xfrm>
            <a:custGeom>
              <a:avLst/>
              <a:gdLst>
                <a:gd name="T0" fmla="*/ 2139 w 2141"/>
                <a:gd name="T1" fmla="*/ 0 h 198"/>
                <a:gd name="T2" fmla="*/ 0 w 2141"/>
                <a:gd name="T3" fmla="*/ 156 h 198"/>
                <a:gd name="T4" fmla="*/ 0 w 2141"/>
                <a:gd name="T5" fmla="*/ 198 h 198"/>
                <a:gd name="T6" fmla="*/ 2139 w 2141"/>
                <a:gd name="T7" fmla="*/ 0 h 198"/>
                <a:gd name="T8" fmla="*/ 213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13" name="Freeform 11"/>
            <p:cNvSpPr>
              <a:spLocks/>
            </p:cNvSpPr>
            <p:nvPr/>
          </p:nvSpPr>
          <p:spPr bwMode="hidden">
            <a:xfrm>
              <a:off x="2097" y="4043"/>
              <a:ext cx="2514" cy="276"/>
            </a:xfrm>
            <a:custGeom>
              <a:avLst/>
              <a:gdLst>
                <a:gd name="T0" fmla="*/ 2179 w 2517"/>
                <a:gd name="T1" fmla="*/ 276 h 276"/>
                <a:gd name="T2" fmla="*/ 2514 w 2517"/>
                <a:gd name="T3" fmla="*/ 204 h 276"/>
                <a:gd name="T4" fmla="*/ 2257 w 2517"/>
                <a:gd name="T5" fmla="*/ 0 h 276"/>
                <a:gd name="T6" fmla="*/ 0 w 2517"/>
                <a:gd name="T7" fmla="*/ 276 h 276"/>
                <a:gd name="T8" fmla="*/ 2179 w 2517"/>
                <a:gd name="T9" fmla="*/ 276 h 276"/>
                <a:gd name="T10" fmla="*/ 2179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15" name="Freeform 13"/>
            <p:cNvSpPr>
              <a:spLocks/>
            </p:cNvSpPr>
            <p:nvPr/>
          </p:nvSpPr>
          <p:spPr bwMode="hidden">
            <a:xfrm>
              <a:off x="5030" y="3151"/>
              <a:ext cx="728" cy="240"/>
            </a:xfrm>
            <a:custGeom>
              <a:avLst/>
              <a:gdLst>
                <a:gd name="T0" fmla="*/ 728 w 729"/>
                <a:gd name="T1" fmla="*/ 240 h 240"/>
                <a:gd name="T2" fmla="*/ 0 w 729"/>
                <a:gd name="T3" fmla="*/ 0 h 240"/>
                <a:gd name="T4" fmla="*/ 0 w 729"/>
                <a:gd name="T5" fmla="*/ 6 h 240"/>
                <a:gd name="T6" fmla="*/ 728 w 729"/>
                <a:gd name="T7" fmla="*/ 240 h 240"/>
                <a:gd name="T8" fmla="*/ 728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17" name="Freeform 15"/>
            <p:cNvSpPr>
              <a:spLocks/>
            </p:cNvSpPr>
            <p:nvPr/>
          </p:nvSpPr>
          <p:spPr bwMode="hidden">
            <a:xfrm>
              <a:off x="5030" y="3049"/>
              <a:ext cx="728" cy="318"/>
            </a:xfrm>
            <a:custGeom>
              <a:avLst/>
              <a:gdLst>
                <a:gd name="T0" fmla="*/ 728 w 729"/>
                <a:gd name="T1" fmla="*/ 318 h 318"/>
                <a:gd name="T2" fmla="*/ 728 w 729"/>
                <a:gd name="T3" fmla="*/ 312 h 318"/>
                <a:gd name="T4" fmla="*/ 0 w 729"/>
                <a:gd name="T5" fmla="*/ 0 h 318"/>
                <a:gd name="T6" fmla="*/ 0 w 729"/>
                <a:gd name="T7" fmla="*/ 54 h 318"/>
                <a:gd name="T8" fmla="*/ 728 w 729"/>
                <a:gd name="T9" fmla="*/ 318 h 318"/>
                <a:gd name="T10" fmla="*/ 728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hu-HU"/>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30" name="Freeform 28"/>
            <p:cNvSpPr>
              <a:spLocks/>
            </p:cNvSpPr>
            <p:nvPr/>
          </p:nvSpPr>
          <p:spPr bwMode="hidden">
            <a:xfrm>
              <a:off x="5698" y="653"/>
              <a:ext cx="60" cy="311"/>
            </a:xfrm>
            <a:custGeom>
              <a:avLst/>
              <a:gdLst>
                <a:gd name="T0" fmla="*/ 0 w 60"/>
                <a:gd name="T1" fmla="*/ 144 h 312"/>
                <a:gd name="T2" fmla="*/ 60 w 60"/>
                <a:gd name="T3" fmla="*/ 311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grpSp>
      </p:grpSp>
      <p:sp>
        <p:nvSpPr>
          <p:cNvPr id="299050"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altLang="hu-HU" noProof="0" smtClean="0"/>
              <a:t>Click to edit Master title style</a:t>
            </a:r>
          </a:p>
        </p:txBody>
      </p:sp>
      <p:sp>
        <p:nvSpPr>
          <p:cNvPr id="29905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sz="3600"/>
            </a:lvl1pPr>
          </a:lstStyle>
          <a:p>
            <a:pPr lvl="0"/>
            <a:r>
              <a:rPr lang="en-US" altLang="hu-HU" noProof="0" smtClean="0"/>
              <a:t>Click to edit Master subtitle style</a:t>
            </a:r>
          </a:p>
        </p:txBody>
      </p:sp>
      <p:sp>
        <p:nvSpPr>
          <p:cNvPr id="44" name="Rectangle 44"/>
          <p:cNvSpPr>
            <a:spLocks noGrp="1" noChangeArrowheads="1"/>
          </p:cNvSpPr>
          <p:nvPr>
            <p:ph type="dt" sz="quarter" idx="10"/>
          </p:nvPr>
        </p:nvSpPr>
        <p:spPr/>
        <p:txBody>
          <a:bodyPr/>
          <a:lstStyle>
            <a:lvl1pPr>
              <a:defRPr smtClean="0"/>
            </a:lvl1pPr>
          </a:lstStyle>
          <a:p>
            <a:pPr>
              <a:defRPr/>
            </a:pPr>
            <a:endParaRPr lang="en-US" altLang="hu-HU"/>
          </a:p>
        </p:txBody>
      </p:sp>
      <p:sp>
        <p:nvSpPr>
          <p:cNvPr id="45" name="Rectangle 45"/>
          <p:cNvSpPr>
            <a:spLocks noGrp="1" noChangeArrowheads="1"/>
          </p:cNvSpPr>
          <p:nvPr>
            <p:ph type="ftr" sz="quarter" idx="11"/>
          </p:nvPr>
        </p:nvSpPr>
        <p:spPr/>
        <p:txBody>
          <a:bodyPr/>
          <a:lstStyle>
            <a:lvl1pPr>
              <a:defRPr smtClean="0"/>
            </a:lvl1pPr>
          </a:lstStyle>
          <a:p>
            <a:pPr>
              <a:defRPr/>
            </a:pPr>
            <a:endParaRPr lang="en-US" altLang="hu-HU"/>
          </a:p>
        </p:txBody>
      </p:sp>
      <p:sp>
        <p:nvSpPr>
          <p:cNvPr id="46" name="Rectangle 46"/>
          <p:cNvSpPr>
            <a:spLocks noGrp="1" noChangeArrowheads="1"/>
          </p:cNvSpPr>
          <p:nvPr>
            <p:ph type="sldNum" sz="quarter" idx="12"/>
          </p:nvPr>
        </p:nvSpPr>
        <p:spPr/>
        <p:txBody>
          <a:bodyPr/>
          <a:lstStyle>
            <a:lvl1pPr>
              <a:defRPr smtClean="0"/>
            </a:lvl1pPr>
          </a:lstStyle>
          <a:p>
            <a:pPr>
              <a:defRPr/>
            </a:pPr>
            <a:fld id="{9C471A0A-8F35-459C-BDF9-053853AB8976}" type="slidenum">
              <a:rPr lang="en-US" altLang="hu-HU"/>
              <a:pPr>
                <a:defRPr/>
              </a:pPr>
              <a:t>‹#›</a:t>
            </a:fld>
            <a:endParaRPr lang="en-US" altLang="hu-HU"/>
          </a:p>
        </p:txBody>
      </p:sp>
    </p:spTree>
    <p:extLst>
      <p:ext uri="{BB962C8B-B14F-4D97-AF65-F5344CB8AC3E}">
        <p14:creationId xmlns:p14="http://schemas.microsoft.com/office/powerpoint/2010/main" val="163701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hu-HU"/>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hu-HU"/>
          </a:p>
        </p:txBody>
      </p:sp>
      <p:sp>
        <p:nvSpPr>
          <p:cNvPr id="6" name="Rectangle 46"/>
          <p:cNvSpPr>
            <a:spLocks noGrp="1" noChangeArrowheads="1"/>
          </p:cNvSpPr>
          <p:nvPr>
            <p:ph type="sldNum" sz="quarter" idx="12"/>
          </p:nvPr>
        </p:nvSpPr>
        <p:spPr>
          <a:ln/>
        </p:spPr>
        <p:txBody>
          <a:bodyPr/>
          <a:lstStyle>
            <a:lvl1pPr>
              <a:defRPr/>
            </a:lvl1pPr>
          </a:lstStyle>
          <a:p>
            <a:pPr>
              <a:defRPr/>
            </a:pPr>
            <a:fld id="{FDB866D7-084B-4212-9022-400B1DBD08A4}" type="slidenum">
              <a:rPr lang="en-US" altLang="hu-HU"/>
              <a:pPr>
                <a:defRPr/>
              </a:pPr>
              <a:t>‹#›</a:t>
            </a:fld>
            <a:endParaRPr lang="en-US" altLang="hu-HU"/>
          </a:p>
        </p:txBody>
      </p:sp>
    </p:spTree>
    <p:extLst>
      <p:ext uri="{BB962C8B-B14F-4D97-AF65-F5344CB8AC3E}">
        <p14:creationId xmlns:p14="http://schemas.microsoft.com/office/powerpoint/2010/main" val="1558601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7813"/>
            <a:ext cx="2057400" cy="5853112"/>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7813"/>
            <a:ext cx="6019800" cy="5853112"/>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hu-HU"/>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hu-HU"/>
          </a:p>
        </p:txBody>
      </p:sp>
      <p:sp>
        <p:nvSpPr>
          <p:cNvPr id="6" name="Rectangle 46"/>
          <p:cNvSpPr>
            <a:spLocks noGrp="1" noChangeArrowheads="1"/>
          </p:cNvSpPr>
          <p:nvPr>
            <p:ph type="sldNum" sz="quarter" idx="12"/>
          </p:nvPr>
        </p:nvSpPr>
        <p:spPr>
          <a:ln/>
        </p:spPr>
        <p:txBody>
          <a:bodyPr/>
          <a:lstStyle>
            <a:lvl1pPr>
              <a:defRPr/>
            </a:lvl1pPr>
          </a:lstStyle>
          <a:p>
            <a:pPr>
              <a:defRPr/>
            </a:pPr>
            <a:fld id="{63E3DEF2-9112-4E77-9BEE-2844181AF763}" type="slidenum">
              <a:rPr lang="en-US" altLang="hu-HU"/>
              <a:pPr>
                <a:defRPr/>
              </a:pPr>
              <a:t>‹#›</a:t>
            </a:fld>
            <a:endParaRPr lang="en-US" altLang="hu-HU"/>
          </a:p>
        </p:txBody>
      </p:sp>
    </p:spTree>
    <p:extLst>
      <p:ext uri="{BB962C8B-B14F-4D97-AF65-F5344CB8AC3E}">
        <p14:creationId xmlns:p14="http://schemas.microsoft.com/office/powerpoint/2010/main" val="1173749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Cím és szerkezeti vagy szervezeti diagram">
    <p:spTree>
      <p:nvGrpSpPr>
        <p:cNvPr id="1" name=""/>
        <p:cNvGrpSpPr/>
        <p:nvPr/>
      </p:nvGrpSpPr>
      <p:grpSpPr>
        <a:xfrm>
          <a:off x="0" y="0"/>
          <a:ext cx="0" cy="0"/>
          <a:chOff x="0" y="0"/>
          <a:chExt cx="0" cy="0"/>
        </a:xfrm>
      </p:grpSpPr>
      <p:sp>
        <p:nvSpPr>
          <p:cNvPr id="2" name="Cím 1"/>
          <p:cNvSpPr>
            <a:spLocks noGrp="1"/>
          </p:cNvSpPr>
          <p:nvPr>
            <p:ph type="title"/>
          </p:nvPr>
        </p:nvSpPr>
        <p:spPr>
          <a:xfrm>
            <a:off x="457200" y="277813"/>
            <a:ext cx="8229600" cy="1143000"/>
          </a:xfrm>
        </p:spPr>
        <p:txBody>
          <a:bodyPr/>
          <a:lstStyle/>
          <a:p>
            <a:r>
              <a:rPr lang="hu-HU" smtClean="0"/>
              <a:t>Mintacím szerkesztése</a:t>
            </a:r>
            <a:endParaRPr lang="hu-HU"/>
          </a:p>
        </p:txBody>
      </p:sp>
      <p:sp>
        <p:nvSpPr>
          <p:cNvPr id="3" name="SmartArt-ábra helye 2"/>
          <p:cNvSpPr>
            <a:spLocks noGrp="1"/>
          </p:cNvSpPr>
          <p:nvPr>
            <p:ph type="dgm" idx="1"/>
          </p:nvPr>
        </p:nvSpPr>
        <p:spPr>
          <a:xfrm>
            <a:off x="457200" y="1600200"/>
            <a:ext cx="8229600" cy="4530725"/>
          </a:xfrm>
        </p:spPr>
        <p:txBody>
          <a:bodyPr/>
          <a:lstStyle/>
          <a:p>
            <a:pPr lvl="0"/>
            <a:endParaRPr lang="hu-HU" noProof="0" smtClean="0"/>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hu-HU"/>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hu-HU"/>
          </a:p>
        </p:txBody>
      </p:sp>
      <p:sp>
        <p:nvSpPr>
          <p:cNvPr id="6" name="Rectangle 46"/>
          <p:cNvSpPr>
            <a:spLocks noGrp="1" noChangeArrowheads="1"/>
          </p:cNvSpPr>
          <p:nvPr>
            <p:ph type="sldNum" sz="quarter" idx="12"/>
          </p:nvPr>
        </p:nvSpPr>
        <p:spPr>
          <a:ln/>
        </p:spPr>
        <p:txBody>
          <a:bodyPr/>
          <a:lstStyle>
            <a:lvl1pPr>
              <a:defRPr/>
            </a:lvl1pPr>
          </a:lstStyle>
          <a:p>
            <a:pPr>
              <a:defRPr/>
            </a:pPr>
            <a:fld id="{D1FCC05B-7614-4D48-83F3-3C018A2AD81B}" type="slidenum">
              <a:rPr lang="en-US" altLang="hu-HU"/>
              <a:pPr>
                <a:defRPr/>
              </a:pPr>
              <a:t>‹#›</a:t>
            </a:fld>
            <a:endParaRPr lang="en-US" altLang="hu-HU"/>
          </a:p>
        </p:txBody>
      </p:sp>
    </p:spTree>
    <p:extLst>
      <p:ext uri="{BB962C8B-B14F-4D97-AF65-F5344CB8AC3E}">
        <p14:creationId xmlns:p14="http://schemas.microsoft.com/office/powerpoint/2010/main" val="1402573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Cím és táblázat">
    <p:spTree>
      <p:nvGrpSpPr>
        <p:cNvPr id="1" name=""/>
        <p:cNvGrpSpPr/>
        <p:nvPr/>
      </p:nvGrpSpPr>
      <p:grpSpPr>
        <a:xfrm>
          <a:off x="0" y="0"/>
          <a:ext cx="0" cy="0"/>
          <a:chOff x="0" y="0"/>
          <a:chExt cx="0" cy="0"/>
        </a:xfrm>
      </p:grpSpPr>
      <p:sp>
        <p:nvSpPr>
          <p:cNvPr id="2" name="Cím 1"/>
          <p:cNvSpPr>
            <a:spLocks noGrp="1"/>
          </p:cNvSpPr>
          <p:nvPr>
            <p:ph type="title"/>
          </p:nvPr>
        </p:nvSpPr>
        <p:spPr>
          <a:xfrm>
            <a:off x="457200" y="277813"/>
            <a:ext cx="8229600" cy="1143000"/>
          </a:xfrm>
        </p:spPr>
        <p:txBody>
          <a:bodyPr/>
          <a:lstStyle/>
          <a:p>
            <a:r>
              <a:rPr lang="hu-HU" smtClean="0"/>
              <a:t>Mintacím szerkesztése</a:t>
            </a:r>
            <a:endParaRPr lang="hu-HU"/>
          </a:p>
        </p:txBody>
      </p:sp>
      <p:sp>
        <p:nvSpPr>
          <p:cNvPr id="3" name="Táblázat helye 2"/>
          <p:cNvSpPr>
            <a:spLocks noGrp="1"/>
          </p:cNvSpPr>
          <p:nvPr>
            <p:ph type="tbl" idx="1"/>
          </p:nvPr>
        </p:nvSpPr>
        <p:spPr>
          <a:xfrm>
            <a:off x="457200" y="1600200"/>
            <a:ext cx="8229600" cy="4530725"/>
          </a:xfrm>
        </p:spPr>
        <p:txBody>
          <a:bodyPr/>
          <a:lstStyle/>
          <a:p>
            <a:pPr lvl="0"/>
            <a:endParaRPr lang="hu-HU" noProof="0" smtClean="0"/>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hu-HU"/>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hu-HU"/>
          </a:p>
        </p:txBody>
      </p:sp>
      <p:sp>
        <p:nvSpPr>
          <p:cNvPr id="6" name="Rectangle 46"/>
          <p:cNvSpPr>
            <a:spLocks noGrp="1" noChangeArrowheads="1"/>
          </p:cNvSpPr>
          <p:nvPr>
            <p:ph type="sldNum" sz="quarter" idx="12"/>
          </p:nvPr>
        </p:nvSpPr>
        <p:spPr>
          <a:ln/>
        </p:spPr>
        <p:txBody>
          <a:bodyPr/>
          <a:lstStyle>
            <a:lvl1pPr>
              <a:defRPr/>
            </a:lvl1pPr>
          </a:lstStyle>
          <a:p>
            <a:pPr>
              <a:defRPr/>
            </a:pPr>
            <a:fld id="{4F9343FA-F7DA-4F10-9258-8F01C491B3BD}" type="slidenum">
              <a:rPr lang="en-US" altLang="hu-HU"/>
              <a:pPr>
                <a:defRPr/>
              </a:pPr>
              <a:t>‹#›</a:t>
            </a:fld>
            <a:endParaRPr lang="en-US" altLang="hu-HU"/>
          </a:p>
        </p:txBody>
      </p:sp>
    </p:spTree>
    <p:extLst>
      <p:ext uri="{BB962C8B-B14F-4D97-AF65-F5344CB8AC3E}">
        <p14:creationId xmlns:p14="http://schemas.microsoft.com/office/powerpoint/2010/main" val="948518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hu-HU"/>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hu-HU"/>
          </a:p>
        </p:txBody>
      </p:sp>
      <p:sp>
        <p:nvSpPr>
          <p:cNvPr id="6" name="Rectangle 46"/>
          <p:cNvSpPr>
            <a:spLocks noGrp="1" noChangeArrowheads="1"/>
          </p:cNvSpPr>
          <p:nvPr>
            <p:ph type="sldNum" sz="quarter" idx="12"/>
          </p:nvPr>
        </p:nvSpPr>
        <p:spPr>
          <a:ln/>
        </p:spPr>
        <p:txBody>
          <a:bodyPr/>
          <a:lstStyle>
            <a:lvl1pPr>
              <a:defRPr/>
            </a:lvl1pPr>
          </a:lstStyle>
          <a:p>
            <a:pPr>
              <a:defRPr/>
            </a:pPr>
            <a:fld id="{A0BA3613-DE31-4F3C-BC93-78EE60AA4949}" type="slidenum">
              <a:rPr lang="en-US" altLang="hu-HU"/>
              <a:pPr>
                <a:defRPr/>
              </a:pPr>
              <a:t>‹#›</a:t>
            </a:fld>
            <a:endParaRPr lang="en-US" altLang="hu-HU"/>
          </a:p>
        </p:txBody>
      </p:sp>
    </p:spTree>
    <p:extLst>
      <p:ext uri="{BB962C8B-B14F-4D97-AF65-F5344CB8AC3E}">
        <p14:creationId xmlns:p14="http://schemas.microsoft.com/office/powerpoint/2010/main" val="1014493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623888" y="1709738"/>
            <a:ext cx="78867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u-HU" smtClean="0"/>
              <a:t>Mintaszöveg szerkesztése</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hu-HU"/>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hu-HU"/>
          </a:p>
        </p:txBody>
      </p:sp>
      <p:sp>
        <p:nvSpPr>
          <p:cNvPr id="6" name="Rectangle 46"/>
          <p:cNvSpPr>
            <a:spLocks noGrp="1" noChangeArrowheads="1"/>
          </p:cNvSpPr>
          <p:nvPr>
            <p:ph type="sldNum" sz="quarter" idx="12"/>
          </p:nvPr>
        </p:nvSpPr>
        <p:spPr>
          <a:ln/>
        </p:spPr>
        <p:txBody>
          <a:bodyPr/>
          <a:lstStyle>
            <a:lvl1pPr>
              <a:defRPr/>
            </a:lvl1pPr>
          </a:lstStyle>
          <a:p>
            <a:pPr>
              <a:defRPr/>
            </a:pPr>
            <a:fld id="{CDB45769-68D5-4A2A-AE4D-6E7C13BFBE82}" type="slidenum">
              <a:rPr lang="en-US" altLang="hu-HU"/>
              <a:pPr>
                <a:defRPr/>
              </a:pPr>
              <a:t>‹#›</a:t>
            </a:fld>
            <a:endParaRPr lang="en-US" altLang="hu-HU"/>
          </a:p>
        </p:txBody>
      </p:sp>
    </p:spTree>
    <p:extLst>
      <p:ext uri="{BB962C8B-B14F-4D97-AF65-F5344CB8AC3E}">
        <p14:creationId xmlns:p14="http://schemas.microsoft.com/office/powerpoint/2010/main" val="3068579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30725"/>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30725"/>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44"/>
          <p:cNvSpPr>
            <a:spLocks noGrp="1" noChangeArrowheads="1"/>
          </p:cNvSpPr>
          <p:nvPr>
            <p:ph type="dt" sz="half" idx="10"/>
          </p:nvPr>
        </p:nvSpPr>
        <p:spPr>
          <a:ln/>
        </p:spPr>
        <p:txBody>
          <a:bodyPr/>
          <a:lstStyle>
            <a:lvl1pPr>
              <a:defRPr/>
            </a:lvl1pPr>
          </a:lstStyle>
          <a:p>
            <a:pPr>
              <a:defRPr/>
            </a:pPr>
            <a:endParaRPr lang="en-US" altLang="hu-HU"/>
          </a:p>
        </p:txBody>
      </p:sp>
      <p:sp>
        <p:nvSpPr>
          <p:cNvPr id="6" name="Rectangle 45"/>
          <p:cNvSpPr>
            <a:spLocks noGrp="1" noChangeArrowheads="1"/>
          </p:cNvSpPr>
          <p:nvPr>
            <p:ph type="ftr" sz="quarter" idx="11"/>
          </p:nvPr>
        </p:nvSpPr>
        <p:spPr>
          <a:ln/>
        </p:spPr>
        <p:txBody>
          <a:bodyPr/>
          <a:lstStyle>
            <a:lvl1pPr>
              <a:defRPr/>
            </a:lvl1pPr>
          </a:lstStyle>
          <a:p>
            <a:pPr>
              <a:defRPr/>
            </a:pPr>
            <a:endParaRPr lang="en-US" altLang="hu-HU"/>
          </a:p>
        </p:txBody>
      </p:sp>
      <p:sp>
        <p:nvSpPr>
          <p:cNvPr id="7" name="Rectangle 46"/>
          <p:cNvSpPr>
            <a:spLocks noGrp="1" noChangeArrowheads="1"/>
          </p:cNvSpPr>
          <p:nvPr>
            <p:ph type="sldNum" sz="quarter" idx="12"/>
          </p:nvPr>
        </p:nvSpPr>
        <p:spPr>
          <a:ln/>
        </p:spPr>
        <p:txBody>
          <a:bodyPr/>
          <a:lstStyle>
            <a:lvl1pPr>
              <a:defRPr/>
            </a:lvl1pPr>
          </a:lstStyle>
          <a:p>
            <a:pPr>
              <a:defRPr/>
            </a:pPr>
            <a:fld id="{344BFF72-CD7E-4F21-BD1E-6F78FF81AB52}" type="slidenum">
              <a:rPr lang="en-US" altLang="hu-HU"/>
              <a:pPr>
                <a:defRPr/>
              </a:pPr>
              <a:t>‹#›</a:t>
            </a:fld>
            <a:endParaRPr lang="en-US" altLang="hu-HU"/>
          </a:p>
        </p:txBody>
      </p:sp>
    </p:spTree>
    <p:extLst>
      <p:ext uri="{BB962C8B-B14F-4D97-AF65-F5344CB8AC3E}">
        <p14:creationId xmlns:p14="http://schemas.microsoft.com/office/powerpoint/2010/main" val="3735084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630238" y="365125"/>
            <a:ext cx="78867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630238" y="2505075"/>
            <a:ext cx="386873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29150" y="2505075"/>
            <a:ext cx="38877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Rectangle 44"/>
          <p:cNvSpPr>
            <a:spLocks noGrp="1" noChangeArrowheads="1"/>
          </p:cNvSpPr>
          <p:nvPr>
            <p:ph type="dt" sz="half" idx="10"/>
          </p:nvPr>
        </p:nvSpPr>
        <p:spPr>
          <a:ln/>
        </p:spPr>
        <p:txBody>
          <a:bodyPr/>
          <a:lstStyle>
            <a:lvl1pPr>
              <a:defRPr/>
            </a:lvl1pPr>
          </a:lstStyle>
          <a:p>
            <a:pPr>
              <a:defRPr/>
            </a:pPr>
            <a:endParaRPr lang="en-US" altLang="hu-HU"/>
          </a:p>
        </p:txBody>
      </p:sp>
      <p:sp>
        <p:nvSpPr>
          <p:cNvPr id="8" name="Rectangle 45"/>
          <p:cNvSpPr>
            <a:spLocks noGrp="1" noChangeArrowheads="1"/>
          </p:cNvSpPr>
          <p:nvPr>
            <p:ph type="ftr" sz="quarter" idx="11"/>
          </p:nvPr>
        </p:nvSpPr>
        <p:spPr>
          <a:ln/>
        </p:spPr>
        <p:txBody>
          <a:bodyPr/>
          <a:lstStyle>
            <a:lvl1pPr>
              <a:defRPr/>
            </a:lvl1pPr>
          </a:lstStyle>
          <a:p>
            <a:pPr>
              <a:defRPr/>
            </a:pPr>
            <a:endParaRPr lang="en-US" altLang="hu-HU"/>
          </a:p>
        </p:txBody>
      </p:sp>
      <p:sp>
        <p:nvSpPr>
          <p:cNvPr id="9" name="Rectangle 46"/>
          <p:cNvSpPr>
            <a:spLocks noGrp="1" noChangeArrowheads="1"/>
          </p:cNvSpPr>
          <p:nvPr>
            <p:ph type="sldNum" sz="quarter" idx="12"/>
          </p:nvPr>
        </p:nvSpPr>
        <p:spPr>
          <a:ln/>
        </p:spPr>
        <p:txBody>
          <a:bodyPr/>
          <a:lstStyle>
            <a:lvl1pPr>
              <a:defRPr/>
            </a:lvl1pPr>
          </a:lstStyle>
          <a:p>
            <a:pPr>
              <a:defRPr/>
            </a:pPr>
            <a:fld id="{D9DAFC5E-A052-4F03-8A40-10A150859D4D}" type="slidenum">
              <a:rPr lang="en-US" altLang="hu-HU"/>
              <a:pPr>
                <a:defRPr/>
              </a:pPr>
              <a:t>‹#›</a:t>
            </a:fld>
            <a:endParaRPr lang="en-US" altLang="hu-HU"/>
          </a:p>
        </p:txBody>
      </p:sp>
    </p:spTree>
    <p:extLst>
      <p:ext uri="{BB962C8B-B14F-4D97-AF65-F5344CB8AC3E}">
        <p14:creationId xmlns:p14="http://schemas.microsoft.com/office/powerpoint/2010/main" val="1464042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Rectangle 44"/>
          <p:cNvSpPr>
            <a:spLocks noGrp="1" noChangeArrowheads="1"/>
          </p:cNvSpPr>
          <p:nvPr>
            <p:ph type="dt" sz="half" idx="10"/>
          </p:nvPr>
        </p:nvSpPr>
        <p:spPr>
          <a:ln/>
        </p:spPr>
        <p:txBody>
          <a:bodyPr/>
          <a:lstStyle>
            <a:lvl1pPr>
              <a:defRPr/>
            </a:lvl1pPr>
          </a:lstStyle>
          <a:p>
            <a:pPr>
              <a:defRPr/>
            </a:pPr>
            <a:endParaRPr lang="en-US" altLang="hu-HU"/>
          </a:p>
        </p:txBody>
      </p:sp>
      <p:sp>
        <p:nvSpPr>
          <p:cNvPr id="4" name="Rectangle 45"/>
          <p:cNvSpPr>
            <a:spLocks noGrp="1" noChangeArrowheads="1"/>
          </p:cNvSpPr>
          <p:nvPr>
            <p:ph type="ftr" sz="quarter" idx="11"/>
          </p:nvPr>
        </p:nvSpPr>
        <p:spPr>
          <a:ln/>
        </p:spPr>
        <p:txBody>
          <a:bodyPr/>
          <a:lstStyle>
            <a:lvl1pPr>
              <a:defRPr/>
            </a:lvl1pPr>
          </a:lstStyle>
          <a:p>
            <a:pPr>
              <a:defRPr/>
            </a:pPr>
            <a:endParaRPr lang="en-US" altLang="hu-HU"/>
          </a:p>
        </p:txBody>
      </p:sp>
      <p:sp>
        <p:nvSpPr>
          <p:cNvPr id="5" name="Rectangle 46"/>
          <p:cNvSpPr>
            <a:spLocks noGrp="1" noChangeArrowheads="1"/>
          </p:cNvSpPr>
          <p:nvPr>
            <p:ph type="sldNum" sz="quarter" idx="12"/>
          </p:nvPr>
        </p:nvSpPr>
        <p:spPr>
          <a:ln/>
        </p:spPr>
        <p:txBody>
          <a:bodyPr/>
          <a:lstStyle>
            <a:lvl1pPr>
              <a:defRPr/>
            </a:lvl1pPr>
          </a:lstStyle>
          <a:p>
            <a:pPr>
              <a:defRPr/>
            </a:pPr>
            <a:fld id="{18920A15-C1EE-4650-9890-A869C5E25185}" type="slidenum">
              <a:rPr lang="en-US" altLang="hu-HU"/>
              <a:pPr>
                <a:defRPr/>
              </a:pPr>
              <a:t>‹#›</a:t>
            </a:fld>
            <a:endParaRPr lang="en-US" altLang="hu-HU"/>
          </a:p>
        </p:txBody>
      </p:sp>
    </p:spTree>
    <p:extLst>
      <p:ext uri="{BB962C8B-B14F-4D97-AF65-F5344CB8AC3E}">
        <p14:creationId xmlns:p14="http://schemas.microsoft.com/office/powerpoint/2010/main" val="1967110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ltLang="hu-HU"/>
          </a:p>
        </p:txBody>
      </p:sp>
      <p:sp>
        <p:nvSpPr>
          <p:cNvPr id="3" name="Rectangle 45"/>
          <p:cNvSpPr>
            <a:spLocks noGrp="1" noChangeArrowheads="1"/>
          </p:cNvSpPr>
          <p:nvPr>
            <p:ph type="ftr" sz="quarter" idx="11"/>
          </p:nvPr>
        </p:nvSpPr>
        <p:spPr>
          <a:ln/>
        </p:spPr>
        <p:txBody>
          <a:bodyPr/>
          <a:lstStyle>
            <a:lvl1pPr>
              <a:defRPr/>
            </a:lvl1pPr>
          </a:lstStyle>
          <a:p>
            <a:pPr>
              <a:defRPr/>
            </a:pPr>
            <a:endParaRPr lang="en-US" altLang="hu-HU"/>
          </a:p>
        </p:txBody>
      </p:sp>
      <p:sp>
        <p:nvSpPr>
          <p:cNvPr id="4" name="Rectangle 46"/>
          <p:cNvSpPr>
            <a:spLocks noGrp="1" noChangeArrowheads="1"/>
          </p:cNvSpPr>
          <p:nvPr>
            <p:ph type="sldNum" sz="quarter" idx="12"/>
          </p:nvPr>
        </p:nvSpPr>
        <p:spPr>
          <a:ln/>
        </p:spPr>
        <p:txBody>
          <a:bodyPr/>
          <a:lstStyle>
            <a:lvl1pPr>
              <a:defRPr/>
            </a:lvl1pPr>
          </a:lstStyle>
          <a:p>
            <a:pPr>
              <a:defRPr/>
            </a:pPr>
            <a:fld id="{F989B70E-F90C-4198-A794-F290522B627C}" type="slidenum">
              <a:rPr lang="en-US" altLang="hu-HU"/>
              <a:pPr>
                <a:defRPr/>
              </a:pPr>
              <a:t>‹#›</a:t>
            </a:fld>
            <a:endParaRPr lang="en-US" altLang="hu-HU"/>
          </a:p>
        </p:txBody>
      </p:sp>
    </p:spTree>
    <p:extLst>
      <p:ext uri="{BB962C8B-B14F-4D97-AF65-F5344CB8AC3E}">
        <p14:creationId xmlns:p14="http://schemas.microsoft.com/office/powerpoint/2010/main" val="143770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30238" y="457200"/>
            <a:ext cx="2949575"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ltLang="hu-HU"/>
          </a:p>
        </p:txBody>
      </p:sp>
      <p:sp>
        <p:nvSpPr>
          <p:cNvPr id="6" name="Rectangle 45"/>
          <p:cNvSpPr>
            <a:spLocks noGrp="1" noChangeArrowheads="1"/>
          </p:cNvSpPr>
          <p:nvPr>
            <p:ph type="ftr" sz="quarter" idx="11"/>
          </p:nvPr>
        </p:nvSpPr>
        <p:spPr>
          <a:ln/>
        </p:spPr>
        <p:txBody>
          <a:bodyPr/>
          <a:lstStyle>
            <a:lvl1pPr>
              <a:defRPr/>
            </a:lvl1pPr>
          </a:lstStyle>
          <a:p>
            <a:pPr>
              <a:defRPr/>
            </a:pPr>
            <a:endParaRPr lang="en-US" altLang="hu-HU"/>
          </a:p>
        </p:txBody>
      </p:sp>
      <p:sp>
        <p:nvSpPr>
          <p:cNvPr id="7" name="Rectangle 46"/>
          <p:cNvSpPr>
            <a:spLocks noGrp="1" noChangeArrowheads="1"/>
          </p:cNvSpPr>
          <p:nvPr>
            <p:ph type="sldNum" sz="quarter" idx="12"/>
          </p:nvPr>
        </p:nvSpPr>
        <p:spPr>
          <a:ln/>
        </p:spPr>
        <p:txBody>
          <a:bodyPr/>
          <a:lstStyle>
            <a:lvl1pPr>
              <a:defRPr/>
            </a:lvl1pPr>
          </a:lstStyle>
          <a:p>
            <a:pPr>
              <a:defRPr/>
            </a:pPr>
            <a:fld id="{314E5456-4625-4006-9032-38F44DD67924}" type="slidenum">
              <a:rPr lang="en-US" altLang="hu-HU"/>
              <a:pPr>
                <a:defRPr/>
              </a:pPr>
              <a:t>‹#›</a:t>
            </a:fld>
            <a:endParaRPr lang="en-US" altLang="hu-HU"/>
          </a:p>
        </p:txBody>
      </p:sp>
    </p:spTree>
    <p:extLst>
      <p:ext uri="{BB962C8B-B14F-4D97-AF65-F5344CB8AC3E}">
        <p14:creationId xmlns:p14="http://schemas.microsoft.com/office/powerpoint/2010/main" val="2636238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30238" y="457200"/>
            <a:ext cx="2949575"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ltLang="hu-HU"/>
          </a:p>
        </p:txBody>
      </p:sp>
      <p:sp>
        <p:nvSpPr>
          <p:cNvPr id="6" name="Rectangle 45"/>
          <p:cNvSpPr>
            <a:spLocks noGrp="1" noChangeArrowheads="1"/>
          </p:cNvSpPr>
          <p:nvPr>
            <p:ph type="ftr" sz="quarter" idx="11"/>
          </p:nvPr>
        </p:nvSpPr>
        <p:spPr>
          <a:ln/>
        </p:spPr>
        <p:txBody>
          <a:bodyPr/>
          <a:lstStyle>
            <a:lvl1pPr>
              <a:defRPr/>
            </a:lvl1pPr>
          </a:lstStyle>
          <a:p>
            <a:pPr>
              <a:defRPr/>
            </a:pPr>
            <a:endParaRPr lang="en-US" altLang="hu-HU"/>
          </a:p>
        </p:txBody>
      </p:sp>
      <p:sp>
        <p:nvSpPr>
          <p:cNvPr id="7" name="Rectangle 46"/>
          <p:cNvSpPr>
            <a:spLocks noGrp="1" noChangeArrowheads="1"/>
          </p:cNvSpPr>
          <p:nvPr>
            <p:ph type="sldNum" sz="quarter" idx="12"/>
          </p:nvPr>
        </p:nvSpPr>
        <p:spPr>
          <a:ln/>
        </p:spPr>
        <p:txBody>
          <a:bodyPr/>
          <a:lstStyle>
            <a:lvl1pPr>
              <a:defRPr/>
            </a:lvl1pPr>
          </a:lstStyle>
          <a:p>
            <a:pPr>
              <a:defRPr/>
            </a:pPr>
            <a:fld id="{C3A72033-AA87-43E1-BAB0-D516C4148284}" type="slidenum">
              <a:rPr lang="en-US" altLang="hu-HU"/>
              <a:pPr>
                <a:defRPr/>
              </a:pPr>
              <a:t>‹#›</a:t>
            </a:fld>
            <a:endParaRPr lang="en-US" altLang="hu-HU"/>
          </a:p>
        </p:txBody>
      </p:sp>
    </p:spTree>
    <p:extLst>
      <p:ext uri="{BB962C8B-B14F-4D97-AF65-F5344CB8AC3E}">
        <p14:creationId xmlns:p14="http://schemas.microsoft.com/office/powerpoint/2010/main" val="3538777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297987"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297988"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297989"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1035" name="Freeform 6"/>
            <p:cNvSpPr>
              <a:spLocks/>
            </p:cNvSpPr>
            <p:nvPr/>
          </p:nvSpPr>
          <p:spPr bwMode="hidden">
            <a:xfrm>
              <a:off x="4038" y="3577"/>
              <a:ext cx="1720" cy="65"/>
            </a:xfrm>
            <a:custGeom>
              <a:avLst/>
              <a:gdLst>
                <a:gd name="T0" fmla="*/ 1720 w 1722"/>
                <a:gd name="T1" fmla="*/ 65 h 66"/>
                <a:gd name="T2" fmla="*/ 1720 w 1722"/>
                <a:gd name="T3" fmla="*/ 59 h 66"/>
                <a:gd name="T4" fmla="*/ 0 w 1722"/>
                <a:gd name="T5" fmla="*/ 0 h 66"/>
                <a:gd name="T6" fmla="*/ 0 w 1722"/>
                <a:gd name="T7" fmla="*/ 47 h 66"/>
                <a:gd name="T8" fmla="*/ 1720 w 1722"/>
                <a:gd name="T9" fmla="*/ 65 h 66"/>
                <a:gd name="T10" fmla="*/ 1720 w 1722"/>
                <a:gd name="T11" fmla="*/ 65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297991"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hu-HU"/>
            </a:p>
          </p:txBody>
        </p:sp>
        <p:sp>
          <p:nvSpPr>
            <p:cNvPr id="1037" name="Freeform 8"/>
            <p:cNvSpPr>
              <a:spLocks/>
            </p:cNvSpPr>
            <p:nvPr/>
          </p:nvSpPr>
          <p:spPr bwMode="hidden">
            <a:xfrm>
              <a:off x="4784" y="3702"/>
              <a:ext cx="974" cy="101"/>
            </a:xfrm>
            <a:custGeom>
              <a:avLst/>
              <a:gdLst>
                <a:gd name="T0" fmla="*/ 974 w 975"/>
                <a:gd name="T1" fmla="*/ 48 h 101"/>
                <a:gd name="T2" fmla="*/ 974 w 975"/>
                <a:gd name="T3" fmla="*/ 0 h 101"/>
                <a:gd name="T4" fmla="*/ 0 w 975"/>
                <a:gd name="T5" fmla="*/ 24 h 101"/>
                <a:gd name="T6" fmla="*/ 0 w 975"/>
                <a:gd name="T7" fmla="*/ 101 h 101"/>
                <a:gd name="T8" fmla="*/ 974 w 975"/>
                <a:gd name="T9" fmla="*/ 48 h 101"/>
                <a:gd name="T10" fmla="*/ 974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1038" name="Freeform 9"/>
            <p:cNvSpPr>
              <a:spLocks/>
            </p:cNvSpPr>
            <p:nvPr/>
          </p:nvSpPr>
          <p:spPr bwMode="hidden">
            <a:xfrm>
              <a:off x="3619" y="3815"/>
              <a:ext cx="2139" cy="198"/>
            </a:xfrm>
            <a:custGeom>
              <a:avLst/>
              <a:gdLst>
                <a:gd name="T0" fmla="*/ 2139 w 2141"/>
                <a:gd name="T1" fmla="*/ 0 h 198"/>
                <a:gd name="T2" fmla="*/ 0 w 2141"/>
                <a:gd name="T3" fmla="*/ 156 h 198"/>
                <a:gd name="T4" fmla="*/ 0 w 2141"/>
                <a:gd name="T5" fmla="*/ 198 h 198"/>
                <a:gd name="T6" fmla="*/ 2139 w 2141"/>
                <a:gd name="T7" fmla="*/ 0 h 198"/>
                <a:gd name="T8" fmla="*/ 213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297994"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1040" name="Freeform 11"/>
            <p:cNvSpPr>
              <a:spLocks/>
            </p:cNvSpPr>
            <p:nvPr/>
          </p:nvSpPr>
          <p:spPr bwMode="hidden">
            <a:xfrm>
              <a:off x="2097" y="4043"/>
              <a:ext cx="2514" cy="276"/>
            </a:xfrm>
            <a:custGeom>
              <a:avLst/>
              <a:gdLst>
                <a:gd name="T0" fmla="*/ 2179 w 2517"/>
                <a:gd name="T1" fmla="*/ 276 h 276"/>
                <a:gd name="T2" fmla="*/ 2514 w 2517"/>
                <a:gd name="T3" fmla="*/ 204 h 276"/>
                <a:gd name="T4" fmla="*/ 2257 w 2517"/>
                <a:gd name="T5" fmla="*/ 0 h 276"/>
                <a:gd name="T6" fmla="*/ 0 w 2517"/>
                <a:gd name="T7" fmla="*/ 276 h 276"/>
                <a:gd name="T8" fmla="*/ 2179 w 2517"/>
                <a:gd name="T9" fmla="*/ 276 h 276"/>
                <a:gd name="T10" fmla="*/ 2179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297996"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1042" name="Freeform 13"/>
            <p:cNvSpPr>
              <a:spLocks/>
            </p:cNvSpPr>
            <p:nvPr/>
          </p:nvSpPr>
          <p:spPr bwMode="hidden">
            <a:xfrm>
              <a:off x="5030" y="3151"/>
              <a:ext cx="728" cy="240"/>
            </a:xfrm>
            <a:custGeom>
              <a:avLst/>
              <a:gdLst>
                <a:gd name="T0" fmla="*/ 728 w 729"/>
                <a:gd name="T1" fmla="*/ 240 h 240"/>
                <a:gd name="T2" fmla="*/ 0 w 729"/>
                <a:gd name="T3" fmla="*/ 0 h 240"/>
                <a:gd name="T4" fmla="*/ 0 w 729"/>
                <a:gd name="T5" fmla="*/ 6 h 240"/>
                <a:gd name="T6" fmla="*/ 728 w 729"/>
                <a:gd name="T7" fmla="*/ 240 h 240"/>
                <a:gd name="T8" fmla="*/ 728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297998"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1044" name="Freeform 15"/>
            <p:cNvSpPr>
              <a:spLocks/>
            </p:cNvSpPr>
            <p:nvPr/>
          </p:nvSpPr>
          <p:spPr bwMode="hidden">
            <a:xfrm>
              <a:off x="5030" y="3049"/>
              <a:ext cx="728" cy="318"/>
            </a:xfrm>
            <a:custGeom>
              <a:avLst/>
              <a:gdLst>
                <a:gd name="T0" fmla="*/ 728 w 729"/>
                <a:gd name="T1" fmla="*/ 318 h 318"/>
                <a:gd name="T2" fmla="*/ 728 w 729"/>
                <a:gd name="T3" fmla="*/ 312 h 318"/>
                <a:gd name="T4" fmla="*/ 0 w 729"/>
                <a:gd name="T5" fmla="*/ 0 h 318"/>
                <a:gd name="T6" fmla="*/ 0 w 729"/>
                <a:gd name="T7" fmla="*/ 54 h 318"/>
                <a:gd name="T8" fmla="*/ 728 w 729"/>
                <a:gd name="T9" fmla="*/ 318 h 318"/>
                <a:gd name="T10" fmla="*/ 728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298000"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298001"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298002"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298004"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298006"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298007"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hu-HU"/>
            </a:p>
          </p:txBody>
        </p:sp>
        <p:sp>
          <p:nvSpPr>
            <p:cNvPr id="298008"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298010"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298011"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1057" name="Freeform 28"/>
            <p:cNvSpPr>
              <a:spLocks/>
            </p:cNvSpPr>
            <p:nvPr/>
          </p:nvSpPr>
          <p:spPr bwMode="hidden">
            <a:xfrm>
              <a:off x="5698" y="653"/>
              <a:ext cx="60" cy="311"/>
            </a:xfrm>
            <a:custGeom>
              <a:avLst/>
              <a:gdLst>
                <a:gd name="T0" fmla="*/ 0 w 60"/>
                <a:gd name="T1" fmla="*/ 144 h 312"/>
                <a:gd name="T2" fmla="*/ 60 w 60"/>
                <a:gd name="T3" fmla="*/ 311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298013"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298015"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298016"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298017"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298018"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298019"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298020"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298021"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298022"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grpSp>
          <p:nvGrpSpPr>
            <p:cNvPr id="1068" name="Group 39"/>
            <p:cNvGrpSpPr>
              <a:grpSpLocks/>
            </p:cNvGrpSpPr>
            <p:nvPr userDrawn="1"/>
          </p:nvGrpSpPr>
          <p:grpSpPr bwMode="auto">
            <a:xfrm>
              <a:off x="0" y="1632"/>
              <a:ext cx="5758" cy="1858"/>
              <a:chOff x="0" y="1632"/>
              <a:chExt cx="5758" cy="1858"/>
            </a:xfrm>
          </p:grpSpPr>
          <p:sp>
            <p:nvSpPr>
              <p:cNvPr id="298024"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sp>
            <p:nvSpPr>
              <p:cNvPr id="298025"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hu-HU"/>
              </a:p>
            </p:txBody>
          </p:sp>
        </p:grpSp>
      </p:grpSp>
      <p:sp>
        <p:nvSpPr>
          <p:cNvPr id="298026"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hu-HU" smtClean="0"/>
              <a:t>Click to edit Master title style</a:t>
            </a:r>
          </a:p>
        </p:txBody>
      </p:sp>
      <p:sp>
        <p:nvSpPr>
          <p:cNvPr id="298027"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hu-HU" smtClean="0"/>
              <a:t>Click to edit Master text styles</a:t>
            </a:r>
          </a:p>
          <a:p>
            <a:pPr lvl="1"/>
            <a:r>
              <a:rPr lang="en-US" altLang="hu-HU" smtClean="0"/>
              <a:t>Second level</a:t>
            </a:r>
          </a:p>
          <a:p>
            <a:pPr lvl="2"/>
            <a:r>
              <a:rPr lang="en-US" altLang="hu-HU" smtClean="0"/>
              <a:t>Third level</a:t>
            </a:r>
          </a:p>
          <a:p>
            <a:pPr lvl="3"/>
            <a:r>
              <a:rPr lang="en-US" altLang="hu-HU" smtClean="0"/>
              <a:t>Fourth level</a:t>
            </a:r>
          </a:p>
          <a:p>
            <a:pPr lvl="4"/>
            <a:r>
              <a:rPr lang="en-US" altLang="hu-HU" smtClean="0"/>
              <a:t>Fifth level</a:t>
            </a:r>
          </a:p>
        </p:txBody>
      </p:sp>
      <p:sp>
        <p:nvSpPr>
          <p:cNvPr id="298028"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defRPr>
            </a:lvl1pPr>
          </a:lstStyle>
          <a:p>
            <a:pPr>
              <a:defRPr/>
            </a:pPr>
            <a:endParaRPr lang="en-US" altLang="hu-HU"/>
          </a:p>
        </p:txBody>
      </p:sp>
      <p:sp>
        <p:nvSpPr>
          <p:cNvPr id="298029"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a:defRPr/>
            </a:pPr>
            <a:endParaRPr lang="en-US" altLang="hu-HU"/>
          </a:p>
        </p:txBody>
      </p:sp>
      <p:sp>
        <p:nvSpPr>
          <p:cNvPr id="298030"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90D64E3B-57F3-4E38-857F-702395B6FAFB}" type="slidenum">
              <a:rPr lang="en-US" altLang="hu-HU"/>
              <a:pPr>
                <a:defRPr/>
              </a:pPr>
              <a:t>‹#›</a:t>
            </a:fld>
            <a:endParaRPr lang="en-US" altLang="hu-HU"/>
          </a:p>
        </p:txBody>
      </p:sp>
    </p:spTree>
  </p:cSld>
  <p:clrMap bg1="dk2" tx1="lt1" bg2="dk1" tx2="lt2" accent1="accent1" accent2="accent2" accent3="accent3" accent4="accent4" accent5="accent5" accent6="accent6" hlink="hlink" folHlink="folHlink"/>
  <p:sldLayoutIdLst>
    <p:sldLayoutId id="2147483764"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90000"/>
        <a:buFont typeface="Wingdings" panose="05000000000000000000" pitchFamily="2" charset="2"/>
        <a:buBlip>
          <a:blip r:embed="rId15"/>
        </a:buBlip>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90000"/>
        <a:buFont typeface="Wingdings" panose="05000000000000000000" pitchFamily="2" charset="2"/>
        <a:buBlip>
          <a:blip r:embed="rId16"/>
        </a:buBlip>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90000"/>
        <a:buFont typeface="Wingdings" panose="05000000000000000000" pitchFamily="2" charset="2"/>
        <a:buBlip>
          <a:blip r:embed="rId17"/>
        </a:buBlip>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0.e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1.e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2.emf"/><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6.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7.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20.e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21.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0825" y="476250"/>
            <a:ext cx="8496300" cy="5761038"/>
          </a:xfrm>
        </p:spPr>
        <p:txBody>
          <a:bodyPr/>
          <a:lstStyle/>
          <a:p>
            <a:pPr eaLnBrk="1" hangingPunct="1">
              <a:defRPr/>
            </a:pPr>
            <a:r>
              <a:rPr lang="hu-HU" altLang="hu-HU" sz="3600" b="1" smtClean="0"/>
              <a:t/>
            </a:r>
            <a:br>
              <a:rPr lang="hu-HU" altLang="hu-HU" sz="3600" b="1" smtClean="0"/>
            </a:br>
            <a:r>
              <a:rPr lang="hu-HU" altLang="hu-HU" sz="3600" b="1" smtClean="0"/>
              <a:t/>
            </a:r>
            <a:br>
              <a:rPr lang="hu-HU" altLang="hu-HU" sz="3600" b="1" smtClean="0"/>
            </a:br>
            <a:r>
              <a:rPr lang="hu-HU" altLang="hu-HU" sz="3600" b="1" smtClean="0"/>
              <a:t>APPLICATION OF MICROTESTER FOR DETECTION OF LOW MICROBIAL CONTAMINATION</a:t>
            </a:r>
            <a:br>
              <a:rPr lang="hu-HU" altLang="hu-HU" sz="3600" b="1" smtClean="0"/>
            </a:br>
            <a:r>
              <a:rPr lang="hu-HU" altLang="hu-HU" sz="3600" b="1" smtClean="0"/>
              <a:t/>
            </a:r>
            <a:br>
              <a:rPr lang="hu-HU" altLang="hu-HU" sz="3600" b="1" smtClean="0"/>
            </a:br>
            <a:r>
              <a:rPr lang="hu-HU" altLang="hu-HU" sz="3600" b="1" smtClean="0"/>
              <a:t/>
            </a:r>
            <a:br>
              <a:rPr lang="hu-HU" altLang="hu-HU" sz="3600" b="1" smtClean="0"/>
            </a:br>
            <a:r>
              <a:rPr lang="hu-HU" altLang="hu-HU" sz="3200" b="1" smtClean="0"/>
              <a:t>Oliver Reichart</a:t>
            </a:r>
            <a:br>
              <a:rPr lang="hu-HU" altLang="hu-HU" sz="3200" b="1" smtClean="0"/>
            </a:br>
            <a:r>
              <a:rPr lang="hu-HU" altLang="hu-HU" sz="3200" b="1" smtClean="0"/>
              <a:t>Katalin Szakmár</a:t>
            </a:r>
            <a:r>
              <a:rPr lang="hu-HU" altLang="hu-HU" sz="3600" b="1" smtClean="0"/>
              <a:t/>
            </a:r>
            <a:br>
              <a:rPr lang="hu-HU" altLang="hu-HU" sz="3600" b="1" smtClean="0"/>
            </a:br>
            <a:r>
              <a:rPr lang="hu-HU" altLang="hu-HU" sz="3600" b="1" smtClean="0"/>
              <a:t/>
            </a:r>
            <a:br>
              <a:rPr lang="hu-HU" altLang="hu-HU" sz="3600" b="1" smtClean="0"/>
            </a:br>
            <a:endParaRPr lang="hu-HU" altLang="hu-HU" sz="3600" b="1"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a:xfrm>
            <a:off x="457200" y="277813"/>
            <a:ext cx="8229600" cy="990600"/>
          </a:xfrm>
        </p:spPr>
        <p:txBody>
          <a:bodyPr/>
          <a:lstStyle/>
          <a:p>
            <a:pPr algn="l" eaLnBrk="1" hangingPunct="1">
              <a:defRPr/>
            </a:pPr>
            <a:r>
              <a:rPr lang="en-GB" altLang="hu-HU" sz="3200" u="sng" smtClean="0"/>
              <a:t>Positive detection</a:t>
            </a:r>
          </a:p>
        </p:txBody>
      </p:sp>
      <p:sp>
        <p:nvSpPr>
          <p:cNvPr id="398339" name="Rectangle 3"/>
          <p:cNvSpPr>
            <a:spLocks noGrp="1" noChangeArrowheads="1"/>
          </p:cNvSpPr>
          <p:nvPr>
            <p:ph type="body" idx="1"/>
          </p:nvPr>
        </p:nvSpPr>
        <p:spPr>
          <a:xfrm>
            <a:off x="457200" y="1341438"/>
            <a:ext cx="8229600" cy="4789487"/>
          </a:xfrm>
        </p:spPr>
        <p:txBody>
          <a:bodyPr/>
          <a:lstStyle/>
          <a:p>
            <a:pPr eaLnBrk="1" hangingPunct="1">
              <a:lnSpc>
                <a:spcPct val="80000"/>
              </a:lnSpc>
              <a:defRPr/>
            </a:pPr>
            <a:r>
              <a:rPr lang="en-GB" altLang="hu-HU" sz="2400" smtClean="0"/>
              <a:t>In the inoculated medium the microbes after the lag phase start to multiply. Due to their metabolism the redox-potential  decreases in the test cell.</a:t>
            </a:r>
          </a:p>
          <a:p>
            <a:pPr eaLnBrk="1" hangingPunct="1">
              <a:lnSpc>
                <a:spcPct val="80000"/>
              </a:lnSpc>
              <a:buFont typeface="Wingdings" panose="05000000000000000000" pitchFamily="2" charset="2"/>
              <a:buNone/>
              <a:defRPr/>
            </a:pPr>
            <a:endParaRPr lang="en-GB" altLang="hu-HU" sz="2400" smtClean="0"/>
          </a:p>
          <a:p>
            <a:pPr eaLnBrk="1" hangingPunct="1">
              <a:lnSpc>
                <a:spcPct val="80000"/>
              </a:lnSpc>
              <a:defRPr/>
            </a:pPr>
            <a:r>
              <a:rPr lang="en-GB" altLang="hu-HU" sz="2400" smtClean="0"/>
              <a:t>After a time (depending on the inoculum size) the rate of decrease exceeds the detection criterion. The system gives a TTD value which refers to the presence of multiplying microorganisms (in about 10</a:t>
            </a:r>
            <a:r>
              <a:rPr lang="en-GB" altLang="hu-HU" sz="2400" baseline="30000" smtClean="0"/>
              <a:t>6</a:t>
            </a:r>
            <a:r>
              <a:rPr lang="en-GB" altLang="hu-HU" sz="2400" smtClean="0"/>
              <a:t>-10</a:t>
            </a:r>
            <a:r>
              <a:rPr lang="en-GB" altLang="hu-HU" sz="2400" baseline="30000" smtClean="0"/>
              <a:t>7</a:t>
            </a:r>
            <a:r>
              <a:rPr lang="en-GB" altLang="hu-HU" sz="2400" smtClean="0"/>
              <a:t> cfu/ml concentration)</a:t>
            </a:r>
            <a:r>
              <a:rPr lang="hu-HU" altLang="hu-HU" sz="2400" smtClean="0"/>
              <a:t>.</a:t>
            </a:r>
            <a:endParaRPr lang="en-GB" altLang="hu-HU" sz="2400" smtClean="0"/>
          </a:p>
          <a:p>
            <a:pPr eaLnBrk="1" hangingPunct="1">
              <a:lnSpc>
                <a:spcPct val="80000"/>
              </a:lnSpc>
              <a:buFont typeface="Wingdings" panose="05000000000000000000" pitchFamily="2" charset="2"/>
              <a:buNone/>
              <a:defRPr/>
            </a:pPr>
            <a:endParaRPr lang="en-GB" altLang="hu-HU" sz="2400" smtClean="0"/>
          </a:p>
          <a:p>
            <a:pPr eaLnBrk="1" hangingPunct="1">
              <a:lnSpc>
                <a:spcPct val="80000"/>
              </a:lnSpc>
              <a:defRPr/>
            </a:pPr>
            <a:r>
              <a:rPr lang="en-GB" altLang="hu-HU" sz="2400" smtClean="0"/>
              <a:t>Keeping on the redox-measurement appears a typical redox-curve characterizing on the microbe or microbial group growing in the test cell. </a:t>
            </a:r>
          </a:p>
          <a:p>
            <a:pPr eaLnBrk="1" hangingPunct="1">
              <a:lnSpc>
                <a:spcPct val="80000"/>
              </a:lnSpc>
              <a:buFont typeface="Wingdings" panose="05000000000000000000" pitchFamily="2" charset="2"/>
              <a:buNone/>
              <a:defRPr/>
            </a:pPr>
            <a:endParaRPr lang="en-GB" altLang="hu-HU" sz="2400" smtClean="0"/>
          </a:p>
          <a:p>
            <a:pPr eaLnBrk="1" hangingPunct="1">
              <a:lnSpc>
                <a:spcPct val="80000"/>
              </a:lnSpc>
              <a:defRPr/>
            </a:pPr>
            <a:r>
              <a:rPr lang="en-GB" altLang="hu-HU" sz="2400" smtClean="0"/>
              <a:t>As a result of the multiplication we get a suspension of 10</a:t>
            </a:r>
            <a:r>
              <a:rPr lang="en-GB" altLang="hu-HU" sz="2400" baseline="30000" smtClean="0"/>
              <a:t>7</a:t>
            </a:r>
            <a:r>
              <a:rPr lang="en-GB" altLang="hu-HU" sz="2400" smtClean="0"/>
              <a:t>-10</a:t>
            </a:r>
            <a:r>
              <a:rPr lang="en-GB" altLang="hu-HU" sz="2400" baseline="30000" smtClean="0"/>
              <a:t>8</a:t>
            </a:r>
            <a:r>
              <a:rPr lang="en-GB" altLang="hu-HU" sz="2400" smtClean="0"/>
              <a:t> cfu/ml with visual turbidity.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pPr algn="l" eaLnBrk="1" hangingPunct="1">
              <a:defRPr/>
            </a:pPr>
            <a:r>
              <a:rPr lang="en-GB" altLang="hu-HU" sz="3200" u="sng" smtClean="0"/>
              <a:t>False positive detection in selective medium</a:t>
            </a:r>
          </a:p>
        </p:txBody>
      </p:sp>
      <p:sp>
        <p:nvSpPr>
          <p:cNvPr id="399363" name="Rectangle 3"/>
          <p:cNvSpPr>
            <a:spLocks noGrp="1" noChangeArrowheads="1"/>
          </p:cNvSpPr>
          <p:nvPr>
            <p:ph type="body" idx="1"/>
          </p:nvPr>
        </p:nvSpPr>
        <p:spPr/>
        <p:txBody>
          <a:bodyPr/>
          <a:lstStyle/>
          <a:p>
            <a:pPr eaLnBrk="1" hangingPunct="1">
              <a:lnSpc>
                <a:spcPct val="80000"/>
              </a:lnSpc>
              <a:defRPr/>
            </a:pPr>
            <a:r>
              <a:rPr lang="en-GB" altLang="hu-HU" sz="2400" smtClean="0"/>
              <a:t>In case of massive inoculation (i.e. from the surface of solid medium with a loop) the initial microbe concentration in the test cell could exceed the value of 10</a:t>
            </a:r>
            <a:r>
              <a:rPr lang="en-GB" altLang="hu-HU" sz="2400" baseline="30000" smtClean="0"/>
              <a:t>7</a:t>
            </a:r>
            <a:r>
              <a:rPr lang="en-GB" altLang="hu-HU" sz="2400" smtClean="0"/>
              <a:t>-10</a:t>
            </a:r>
            <a:r>
              <a:rPr lang="en-GB" altLang="hu-HU" sz="2400" baseline="30000" smtClean="0"/>
              <a:t>8</a:t>
            </a:r>
            <a:r>
              <a:rPr lang="en-GB" altLang="hu-HU" sz="2400" smtClean="0"/>
              <a:t> cfu/ml and causes visual turbidity.</a:t>
            </a:r>
          </a:p>
          <a:p>
            <a:pPr eaLnBrk="1" hangingPunct="1">
              <a:lnSpc>
                <a:spcPct val="80000"/>
              </a:lnSpc>
              <a:buFont typeface="Wingdings" panose="05000000000000000000" pitchFamily="2" charset="2"/>
              <a:buNone/>
              <a:defRPr/>
            </a:pPr>
            <a:endParaRPr lang="en-GB" altLang="hu-HU" sz="2400" smtClean="0"/>
          </a:p>
          <a:p>
            <a:pPr eaLnBrk="1" hangingPunct="1">
              <a:lnSpc>
                <a:spcPct val="80000"/>
              </a:lnSpc>
              <a:defRPr/>
            </a:pPr>
            <a:r>
              <a:rPr lang="en-GB" altLang="hu-HU" sz="2400" smtClean="0"/>
              <a:t>The exo-enzymes and metabolites of the inoculum start immediately to reduce the redox</a:t>
            </a:r>
            <a:r>
              <a:rPr lang="hu-HU" altLang="hu-HU" sz="2400" smtClean="0"/>
              <a:t>-</a:t>
            </a:r>
            <a:r>
              <a:rPr lang="en-GB" altLang="hu-HU" sz="2400" smtClean="0"/>
              <a:t>potential of the medium which could result in TTD detection in the initial concave section of the redox-curve.</a:t>
            </a:r>
          </a:p>
          <a:p>
            <a:pPr eaLnBrk="1" hangingPunct="1">
              <a:lnSpc>
                <a:spcPct val="80000"/>
              </a:lnSpc>
              <a:buFont typeface="Wingdings" panose="05000000000000000000" pitchFamily="2" charset="2"/>
              <a:buNone/>
              <a:defRPr/>
            </a:pPr>
            <a:endParaRPr lang="en-GB" altLang="hu-HU" sz="2400" smtClean="0"/>
          </a:p>
          <a:p>
            <a:pPr eaLnBrk="1" hangingPunct="1">
              <a:lnSpc>
                <a:spcPct val="80000"/>
              </a:lnSpc>
              <a:defRPr/>
            </a:pPr>
            <a:r>
              <a:rPr lang="en-GB" altLang="hu-HU" sz="2400" smtClean="0"/>
              <a:t>As the multiplication is inhibited by the selective medium the characterising convex section of the redox-curve does not evolve.</a:t>
            </a:r>
          </a:p>
          <a:p>
            <a:pPr eaLnBrk="1" hangingPunct="1">
              <a:lnSpc>
                <a:spcPct val="80000"/>
              </a:lnSpc>
              <a:defRPr/>
            </a:pPr>
            <a:endParaRPr lang="en-GB" altLang="hu-HU" sz="2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6" name="Rectangle 4"/>
          <p:cNvSpPr>
            <a:spLocks noGrp="1" noChangeArrowheads="1"/>
          </p:cNvSpPr>
          <p:nvPr>
            <p:ph type="title"/>
          </p:nvPr>
        </p:nvSpPr>
        <p:spPr>
          <a:xfrm>
            <a:off x="457200" y="277813"/>
            <a:ext cx="8229600" cy="990600"/>
          </a:xfrm>
        </p:spPr>
        <p:txBody>
          <a:bodyPr/>
          <a:lstStyle/>
          <a:p>
            <a:pPr eaLnBrk="1" hangingPunct="1">
              <a:defRPr/>
            </a:pPr>
            <a:r>
              <a:rPr lang="en-GB" altLang="hu-HU" sz="3200" smtClean="0"/>
              <a:t>Redox curves in cetrimide broth</a:t>
            </a:r>
          </a:p>
        </p:txBody>
      </p:sp>
      <p:graphicFrame>
        <p:nvGraphicFramePr>
          <p:cNvPr id="23555" name="Object 3"/>
          <p:cNvGraphicFramePr>
            <a:graphicFrameLocks noChangeAspect="1"/>
          </p:cNvGraphicFramePr>
          <p:nvPr>
            <p:ph idx="1"/>
          </p:nvPr>
        </p:nvGraphicFramePr>
        <p:xfrm>
          <a:off x="971550" y="1484313"/>
          <a:ext cx="7272338" cy="4649787"/>
        </p:xfrm>
        <a:graphic>
          <a:graphicData uri="http://schemas.openxmlformats.org/presentationml/2006/ole">
            <mc:AlternateContent xmlns:mc="http://schemas.openxmlformats.org/markup-compatibility/2006">
              <mc:Choice xmlns:v="urn:schemas-microsoft-com:vml" Requires="v">
                <p:oleObj spid="_x0000_s23556" name="Chart" r:id="rId3" imgW="5391302" imgH="3448202" progId="Excel.Chart.8">
                  <p:embed/>
                </p:oleObj>
              </mc:Choice>
              <mc:Fallback>
                <p:oleObj name="Chart" r:id="rId3" imgW="5391302" imgH="3448202" progId="Excel.Char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1484313"/>
                        <a:ext cx="7272338" cy="4649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eaLnBrk="1" hangingPunct="1">
              <a:defRPr/>
            </a:pPr>
            <a:r>
              <a:rPr lang="en-GB" altLang="hu-HU" sz="2800" smtClean="0"/>
              <a:t>Effect of the inoculum </a:t>
            </a:r>
            <a:r>
              <a:rPr lang="hu-HU" altLang="hu-HU" sz="2800" smtClean="0"/>
              <a:t>size</a:t>
            </a:r>
            <a:r>
              <a:rPr lang="en-GB" altLang="hu-HU" sz="2800" smtClean="0"/>
              <a:t> on the redox-curves</a:t>
            </a:r>
          </a:p>
        </p:txBody>
      </p:sp>
      <p:sp>
        <p:nvSpPr>
          <p:cNvPr id="24579" name="Text Box 4"/>
          <p:cNvSpPr txBox="1">
            <a:spLocks noChangeArrowheads="1"/>
          </p:cNvSpPr>
          <p:nvPr/>
        </p:nvSpPr>
        <p:spPr bwMode="auto">
          <a:xfrm>
            <a:off x="900113" y="6237288"/>
            <a:ext cx="741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spcBef>
                <a:spcPct val="50000"/>
              </a:spcBef>
            </a:pPr>
            <a:r>
              <a:rPr lang="en-GB" altLang="hu-HU" sz="2000"/>
              <a:t>TTD for the redox-potential measurement is: |</a:t>
            </a:r>
            <a:r>
              <a:rPr lang="en-GB" altLang="hu-HU" sz="2000">
                <a:sym typeface="Symbol" panose="05050102010706020507" pitchFamily="18" charset="2"/>
              </a:rPr>
              <a:t></a:t>
            </a:r>
            <a:r>
              <a:rPr lang="en-GB" altLang="hu-HU" sz="2000"/>
              <a:t>E/</a:t>
            </a:r>
            <a:r>
              <a:rPr lang="en-GB" altLang="hu-HU" sz="2000">
                <a:sym typeface="Symbol" panose="05050102010706020507" pitchFamily="18" charset="2"/>
              </a:rPr>
              <a:t></a:t>
            </a:r>
            <a:r>
              <a:rPr lang="en-GB" altLang="hu-HU" sz="2000"/>
              <a:t> t|&gt;1mV/min</a:t>
            </a:r>
            <a:endParaRPr lang="hu-HU" altLang="hu-HU" sz="2000"/>
          </a:p>
        </p:txBody>
      </p:sp>
      <p:graphicFrame>
        <p:nvGraphicFramePr>
          <p:cNvPr id="24580" name="Object 13"/>
          <p:cNvGraphicFramePr>
            <a:graphicFrameLocks noChangeAspect="1"/>
          </p:cNvGraphicFramePr>
          <p:nvPr>
            <p:ph idx="1"/>
          </p:nvPr>
        </p:nvGraphicFramePr>
        <p:xfrm>
          <a:off x="1003300" y="1600200"/>
          <a:ext cx="7137400" cy="4530725"/>
        </p:xfrm>
        <a:graphic>
          <a:graphicData uri="http://schemas.openxmlformats.org/presentationml/2006/ole">
            <mc:AlternateContent xmlns:mc="http://schemas.openxmlformats.org/markup-compatibility/2006">
              <mc:Choice xmlns:v="urn:schemas-microsoft-com:vml" Requires="v">
                <p:oleObj spid="_x0000_s24581" name="Chart" r:id="rId4" imgW="5372100" imgH="3410102" progId="Excel.Chart.8">
                  <p:embed/>
                </p:oleObj>
              </mc:Choice>
              <mc:Fallback>
                <p:oleObj name="Chart" r:id="rId4" imgW="5372100" imgH="3410102" progId="Excel.Chart.8">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3300" y="1600200"/>
                        <a:ext cx="7137400" cy="4530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eaLnBrk="1" hangingPunct="1">
              <a:defRPr/>
            </a:pPr>
            <a:r>
              <a:rPr lang="en-GB" altLang="hu-HU" sz="3200" smtClean="0"/>
              <a:t>Effect of the initial cell concentration on TTD</a:t>
            </a:r>
            <a:endParaRPr lang="hu-HU" altLang="hu-HU" sz="3200" smtClean="0"/>
          </a:p>
        </p:txBody>
      </p:sp>
      <p:graphicFrame>
        <p:nvGraphicFramePr>
          <p:cNvPr id="26627" name="Object 8"/>
          <p:cNvGraphicFramePr>
            <a:graphicFrameLocks noChangeAspect="1"/>
          </p:cNvGraphicFramePr>
          <p:nvPr>
            <p:ph idx="1"/>
          </p:nvPr>
        </p:nvGraphicFramePr>
        <p:xfrm>
          <a:off x="1116013" y="1841500"/>
          <a:ext cx="6911975" cy="4048125"/>
        </p:xfrm>
        <a:graphic>
          <a:graphicData uri="http://schemas.openxmlformats.org/presentationml/2006/ole">
            <mc:AlternateContent xmlns:mc="http://schemas.openxmlformats.org/markup-compatibility/2006">
              <mc:Choice xmlns:v="urn:schemas-microsoft-com:vml" Requires="v">
                <p:oleObj spid="_x0000_s26628" name="Chart" r:id="rId4" imgW="4667402" imgH="2733751" progId="Excel.Chart.8">
                  <p:embed/>
                </p:oleObj>
              </mc:Choice>
              <mc:Fallback>
                <p:oleObj name="Chart" r:id="rId4" imgW="4667402" imgH="2733751" progId="Excel.Chart.8">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6013" y="1841500"/>
                        <a:ext cx="6911975" cy="404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p:txBody>
          <a:bodyPr/>
          <a:lstStyle/>
          <a:p>
            <a:pPr algn="l" eaLnBrk="1" hangingPunct="1">
              <a:defRPr/>
            </a:pPr>
            <a:r>
              <a:rPr lang="en-GB" altLang="hu-HU" sz="3200" u="sng" smtClean="0"/>
              <a:t>Calibration curves</a:t>
            </a:r>
          </a:p>
        </p:txBody>
      </p:sp>
      <p:sp>
        <p:nvSpPr>
          <p:cNvPr id="397315" name="Rectangle 3"/>
          <p:cNvSpPr>
            <a:spLocks noGrp="1" noChangeArrowheads="1"/>
          </p:cNvSpPr>
          <p:nvPr>
            <p:ph type="body" idx="1"/>
          </p:nvPr>
        </p:nvSpPr>
        <p:spPr/>
        <p:txBody>
          <a:bodyPr/>
          <a:lstStyle/>
          <a:p>
            <a:pPr eaLnBrk="1" hangingPunct="1">
              <a:lnSpc>
                <a:spcPct val="80000"/>
              </a:lnSpc>
              <a:defRPr/>
            </a:pPr>
            <a:r>
              <a:rPr lang="en-GB" altLang="hu-HU" sz="2400" smtClean="0"/>
              <a:t>Strict linear relationship exists between the logarithm of the viable count of the</a:t>
            </a:r>
            <a:r>
              <a:rPr lang="hu-HU" altLang="hu-HU" sz="2400" smtClean="0"/>
              <a:t> </a:t>
            </a:r>
            <a:r>
              <a:rPr lang="en-GB" altLang="hu-HU" sz="2400" smtClean="0"/>
              <a:t>test cell inoculum</a:t>
            </a:r>
            <a:r>
              <a:rPr lang="hu-HU" altLang="hu-HU" sz="2400" smtClean="0"/>
              <a:t>,</a:t>
            </a:r>
            <a:r>
              <a:rPr lang="en-GB" altLang="hu-HU" sz="2400" smtClean="0"/>
              <a:t> log N</a:t>
            </a:r>
            <a:r>
              <a:rPr lang="hu-HU" altLang="hu-HU" sz="2400" smtClean="0"/>
              <a:t>(c</a:t>
            </a:r>
            <a:r>
              <a:rPr lang="en-GB" altLang="hu-HU" sz="2400" smtClean="0"/>
              <a:t>) and the detection time (TTD) which is represented by the calibration curve.</a:t>
            </a:r>
          </a:p>
          <a:p>
            <a:pPr eaLnBrk="1" hangingPunct="1">
              <a:lnSpc>
                <a:spcPct val="80000"/>
              </a:lnSpc>
              <a:defRPr/>
            </a:pPr>
            <a:endParaRPr lang="en-GB" altLang="hu-HU" sz="2400" smtClean="0"/>
          </a:p>
          <a:p>
            <a:pPr eaLnBrk="1" hangingPunct="1">
              <a:lnSpc>
                <a:spcPct val="80000"/>
              </a:lnSpc>
              <a:defRPr/>
            </a:pPr>
            <a:r>
              <a:rPr lang="en-GB" altLang="hu-HU" sz="2400" smtClean="0"/>
              <a:t>The equation of the calibration curve makes possible to calculate the viable cell count on the base of TTD in a very wide range:</a:t>
            </a:r>
          </a:p>
          <a:p>
            <a:pPr algn="ctr" eaLnBrk="1" hangingPunct="1">
              <a:lnSpc>
                <a:spcPct val="80000"/>
              </a:lnSpc>
              <a:buFont typeface="Wingdings" panose="05000000000000000000" pitchFamily="2" charset="2"/>
              <a:buNone/>
              <a:defRPr/>
            </a:pPr>
            <a:r>
              <a:rPr lang="en-GB" altLang="hu-HU" sz="2400" smtClean="0"/>
              <a:t>log N</a:t>
            </a:r>
            <a:r>
              <a:rPr lang="hu-HU" altLang="hu-HU" sz="2400" smtClean="0"/>
              <a:t>(c)</a:t>
            </a:r>
            <a:r>
              <a:rPr lang="en-GB" altLang="hu-HU" sz="2400" smtClean="0"/>
              <a:t> = A </a:t>
            </a:r>
            <a:r>
              <a:rPr lang="en-GB" altLang="hu-HU" sz="2400" smtClean="0">
                <a:cs typeface="Arial" panose="020B0604020202020204" pitchFamily="34" charset="0"/>
              </a:rPr>
              <a:t>· TTD + B</a:t>
            </a:r>
          </a:p>
          <a:p>
            <a:pPr algn="ctr" eaLnBrk="1" hangingPunct="1">
              <a:lnSpc>
                <a:spcPct val="80000"/>
              </a:lnSpc>
              <a:buFont typeface="Wingdings" panose="05000000000000000000" pitchFamily="2" charset="2"/>
              <a:buNone/>
              <a:defRPr/>
            </a:pPr>
            <a:r>
              <a:rPr lang="en-GB" altLang="hu-HU" sz="2400" smtClean="0"/>
              <a:t> </a:t>
            </a:r>
          </a:p>
          <a:p>
            <a:pPr eaLnBrk="1" hangingPunct="1">
              <a:lnSpc>
                <a:spcPct val="80000"/>
              </a:lnSpc>
              <a:defRPr/>
            </a:pPr>
            <a:r>
              <a:rPr lang="en-GB" altLang="hu-HU" sz="2400" smtClean="0"/>
              <a:t>The calibration curves refer on the test cell and the microbial contamination of the sample is calculated by the software automatically.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a:xfrm>
            <a:off x="457200" y="277813"/>
            <a:ext cx="8229600" cy="990600"/>
          </a:xfrm>
        </p:spPr>
        <p:txBody>
          <a:bodyPr/>
          <a:lstStyle/>
          <a:p>
            <a:pPr algn="l" eaLnBrk="1" hangingPunct="1">
              <a:defRPr/>
            </a:pPr>
            <a:r>
              <a:rPr lang="hu-HU" altLang="hu-HU" sz="3200" u="sng" smtClean="0"/>
              <a:t>MPN</a:t>
            </a:r>
            <a:r>
              <a:rPr lang="en-GB" altLang="hu-HU" sz="3200" u="sng" smtClean="0"/>
              <a:t> calibration curves</a:t>
            </a:r>
          </a:p>
        </p:txBody>
      </p:sp>
      <p:sp>
        <p:nvSpPr>
          <p:cNvPr id="405507" name="Rectangle 3"/>
          <p:cNvSpPr>
            <a:spLocks noGrp="1" noChangeArrowheads="1"/>
          </p:cNvSpPr>
          <p:nvPr>
            <p:ph type="body" idx="1"/>
          </p:nvPr>
        </p:nvSpPr>
        <p:spPr>
          <a:xfrm>
            <a:off x="457200" y="1268413"/>
            <a:ext cx="8229600" cy="4862512"/>
          </a:xfrm>
        </p:spPr>
        <p:txBody>
          <a:bodyPr/>
          <a:lstStyle/>
          <a:p>
            <a:pPr eaLnBrk="1" hangingPunct="1">
              <a:lnSpc>
                <a:spcPct val="80000"/>
              </a:lnSpc>
              <a:defRPr/>
            </a:pPr>
            <a:endParaRPr lang="hu-HU" altLang="hu-HU" sz="2400" smtClean="0"/>
          </a:p>
          <a:p>
            <a:pPr eaLnBrk="1" hangingPunct="1">
              <a:lnSpc>
                <a:spcPct val="80000"/>
              </a:lnSpc>
              <a:defRPr/>
            </a:pPr>
            <a:r>
              <a:rPr lang="en-GB" altLang="hu-HU" sz="2400" smtClean="0"/>
              <a:t>MPN calibration curve is applied when the previously constructed calibration curve cannot be taken. In this case, the redox potential measurement could be combined with the MPN method and the software makes possible the on-line determination the most probable microbial count and the calibration curve.</a:t>
            </a:r>
          </a:p>
          <a:p>
            <a:pPr eaLnBrk="1" hangingPunct="1">
              <a:lnSpc>
                <a:spcPct val="80000"/>
              </a:lnSpc>
              <a:buFont typeface="Wingdings" panose="05000000000000000000" pitchFamily="2" charset="2"/>
              <a:buNone/>
              <a:defRPr/>
            </a:pPr>
            <a:endParaRPr lang="en-GB" altLang="hu-HU" sz="2400" smtClean="0"/>
          </a:p>
          <a:p>
            <a:pPr eaLnBrk="1" hangingPunct="1">
              <a:lnSpc>
                <a:spcPct val="80000"/>
              </a:lnSpc>
              <a:defRPr/>
            </a:pPr>
            <a:r>
              <a:rPr lang="en-GB" altLang="hu-HU" sz="2400" smtClean="0"/>
              <a:t>From the sample the usual dilution series is prepared up to a dilution which is free of microbe. In case of low cell numbers apply membrane filtering.</a:t>
            </a:r>
          </a:p>
          <a:p>
            <a:pPr eaLnBrk="1" hangingPunct="1">
              <a:lnSpc>
                <a:spcPct val="80000"/>
              </a:lnSpc>
              <a:buFont typeface="Wingdings" panose="05000000000000000000" pitchFamily="2" charset="2"/>
              <a:buNone/>
              <a:defRPr/>
            </a:pPr>
            <a:endParaRPr lang="en-GB" altLang="hu-HU" sz="2400" smtClean="0"/>
          </a:p>
          <a:p>
            <a:pPr eaLnBrk="1" hangingPunct="1">
              <a:lnSpc>
                <a:spcPct val="80000"/>
              </a:lnSpc>
              <a:defRPr/>
            </a:pPr>
            <a:r>
              <a:rPr lang="en-GB" altLang="hu-HU" sz="2400" smtClean="0"/>
              <a:t>Place the membranes into the measuring cells and record the redox curves</a:t>
            </a:r>
            <a:r>
              <a:rPr lang="hu-HU" altLang="hu-HU" sz="2400" smtClean="0"/>
              <a:t>.</a:t>
            </a:r>
            <a:endParaRPr lang="hu-HU" altLang="hu-HU" sz="20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900113" y="277813"/>
            <a:ext cx="7329487" cy="847725"/>
          </a:xfrm>
          <a:noFill/>
        </p:spPr>
        <p:txBody>
          <a:bodyPr/>
          <a:lstStyle/>
          <a:p>
            <a:pPr eaLnBrk="1" hangingPunct="1"/>
            <a:r>
              <a:rPr lang="en-GB" altLang="hu-HU" sz="2800" u="sng" smtClean="0">
                <a:effectLst/>
              </a:rPr>
              <a:t>Redox-curves for the </a:t>
            </a:r>
            <a:r>
              <a:rPr lang="hu-HU" altLang="hu-HU" sz="2800" u="sng" smtClean="0">
                <a:effectLst/>
              </a:rPr>
              <a:t>E. coli </a:t>
            </a:r>
            <a:r>
              <a:rPr lang="en-GB" altLang="hu-HU" sz="2800" u="sng" smtClean="0">
                <a:effectLst/>
              </a:rPr>
              <a:t>calibration</a:t>
            </a:r>
          </a:p>
        </p:txBody>
      </p:sp>
      <p:pic>
        <p:nvPicPr>
          <p:cNvPr id="30723" name="Picture 6" descr="Mosaic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1412875"/>
            <a:ext cx="7993062" cy="511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pPr eaLnBrk="1" hangingPunct="1">
              <a:defRPr/>
            </a:pPr>
            <a:r>
              <a:rPr lang="en-GB" altLang="hu-HU" sz="3200" u="sng" smtClean="0"/>
              <a:t>Determination of the calibration curve</a:t>
            </a:r>
          </a:p>
        </p:txBody>
      </p:sp>
      <p:sp>
        <p:nvSpPr>
          <p:cNvPr id="408579" name="Rectangle 3"/>
          <p:cNvSpPr>
            <a:spLocks noGrp="1" noChangeArrowheads="1"/>
          </p:cNvSpPr>
          <p:nvPr>
            <p:ph type="body" idx="1"/>
          </p:nvPr>
        </p:nvSpPr>
        <p:spPr/>
        <p:txBody>
          <a:bodyPr/>
          <a:lstStyle/>
          <a:p>
            <a:pPr eaLnBrk="1" hangingPunct="1">
              <a:lnSpc>
                <a:spcPct val="80000"/>
              </a:lnSpc>
              <a:defRPr/>
            </a:pPr>
            <a:r>
              <a:rPr lang="en-GB" altLang="hu-HU" sz="2400" smtClean="0"/>
              <a:t>Based on the last dilution level still showing multiplication (TTD), the most probable cell-number of the undiluted (most concentrated) sample, MPN(0) is determined automatically by the program.</a:t>
            </a:r>
          </a:p>
          <a:p>
            <a:pPr eaLnBrk="1" hangingPunct="1">
              <a:lnSpc>
                <a:spcPct val="80000"/>
              </a:lnSpc>
              <a:buFont typeface="Wingdings" panose="05000000000000000000" pitchFamily="2" charset="2"/>
              <a:buNone/>
              <a:defRPr/>
            </a:pPr>
            <a:endParaRPr lang="en-GB" altLang="hu-HU" sz="2400" smtClean="0"/>
          </a:p>
          <a:p>
            <a:pPr eaLnBrk="1" hangingPunct="1">
              <a:lnSpc>
                <a:spcPct val="80000"/>
              </a:lnSpc>
              <a:defRPr/>
            </a:pPr>
            <a:r>
              <a:rPr lang="en-GB" altLang="hu-HU" sz="2400" smtClean="0"/>
              <a:t>With the knowledge of MPN(0) and TTD values belonging to the several dilutions, the software calculates the equation of the log MPN calibration.</a:t>
            </a:r>
          </a:p>
          <a:p>
            <a:pPr eaLnBrk="1" hangingPunct="1">
              <a:lnSpc>
                <a:spcPct val="80000"/>
              </a:lnSpc>
              <a:buFont typeface="Wingdings" panose="05000000000000000000" pitchFamily="2" charset="2"/>
              <a:buNone/>
              <a:defRPr/>
            </a:pPr>
            <a:endParaRPr lang="en-GB" altLang="hu-HU" sz="2400" smtClean="0"/>
          </a:p>
          <a:p>
            <a:pPr eaLnBrk="1" hangingPunct="1">
              <a:lnSpc>
                <a:spcPct val="80000"/>
              </a:lnSpc>
              <a:defRPr/>
            </a:pPr>
            <a:r>
              <a:rPr lang="en-GB" altLang="hu-HU" sz="2400" smtClean="0"/>
              <a:t>Having determined the microbial contamination of the sample with a classical reference method and inputting the result, the system automatically recalculates the MPN calibration to logN calibration</a:t>
            </a:r>
            <a:r>
              <a:rPr lang="hu-HU" altLang="hu-HU" sz="2400" smtClean="0"/>
              <a:t>.</a:t>
            </a:r>
            <a:endParaRPr lang="en-GB" altLang="hu-HU" sz="24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7813"/>
            <a:ext cx="8229600" cy="774700"/>
          </a:xfrm>
        </p:spPr>
        <p:txBody>
          <a:bodyPr/>
          <a:lstStyle/>
          <a:p>
            <a:pPr eaLnBrk="1" hangingPunct="1"/>
            <a:r>
              <a:rPr lang="en-GB" altLang="hu-HU" sz="3200" u="sng" smtClean="0">
                <a:effectLst/>
              </a:rPr>
              <a:t>MPN calibration</a:t>
            </a:r>
          </a:p>
        </p:txBody>
      </p:sp>
      <p:pic>
        <p:nvPicPr>
          <p:cNvPr id="32771" name="Picture 5" descr="MP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1484313"/>
            <a:ext cx="7559675" cy="493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algn="l" eaLnBrk="1" hangingPunct="1">
              <a:defRPr/>
            </a:pPr>
            <a:r>
              <a:rPr lang="en-GB" altLang="hu-HU" sz="3200" u="sng" smtClean="0"/>
              <a:t>Classical microbiological methods</a:t>
            </a:r>
          </a:p>
        </p:txBody>
      </p:sp>
      <p:sp>
        <p:nvSpPr>
          <p:cNvPr id="120835" name="Rectangle 3"/>
          <p:cNvSpPr>
            <a:spLocks noGrp="1" noChangeArrowheads="1"/>
          </p:cNvSpPr>
          <p:nvPr>
            <p:ph type="body" idx="1"/>
          </p:nvPr>
        </p:nvSpPr>
        <p:spPr>
          <a:xfrm>
            <a:off x="457200" y="1600200"/>
            <a:ext cx="8229600" cy="4565650"/>
          </a:xfrm>
        </p:spPr>
        <p:txBody>
          <a:bodyPr/>
          <a:lstStyle/>
          <a:p>
            <a:pPr eaLnBrk="1" hangingPunct="1">
              <a:lnSpc>
                <a:spcPct val="80000"/>
              </a:lnSpc>
              <a:defRPr/>
            </a:pPr>
            <a:r>
              <a:rPr lang="en-GB" altLang="hu-HU" sz="2800" smtClean="0"/>
              <a:t>Long incubation time (1-4 days)</a:t>
            </a:r>
            <a:endParaRPr lang="hu-HU" altLang="hu-HU" sz="2800" smtClean="0"/>
          </a:p>
          <a:p>
            <a:pPr eaLnBrk="1" hangingPunct="1">
              <a:lnSpc>
                <a:spcPct val="80000"/>
              </a:lnSpc>
              <a:buFont typeface="Wingdings" panose="05000000000000000000" pitchFamily="2" charset="2"/>
              <a:buNone/>
              <a:defRPr/>
            </a:pPr>
            <a:endParaRPr lang="en-GB" altLang="hu-HU" sz="2800" smtClean="0"/>
          </a:p>
          <a:p>
            <a:pPr eaLnBrk="1" hangingPunct="1">
              <a:lnSpc>
                <a:spcPct val="80000"/>
              </a:lnSpc>
              <a:defRPr/>
            </a:pPr>
            <a:r>
              <a:rPr lang="en-GB" altLang="hu-HU" sz="2800" smtClean="0"/>
              <a:t>The applicability, reliability and test prices of the methods are concentration-dependent:</a:t>
            </a:r>
          </a:p>
          <a:p>
            <a:pPr eaLnBrk="1" hangingPunct="1">
              <a:lnSpc>
                <a:spcPct val="80000"/>
              </a:lnSpc>
              <a:buFont typeface="Wingdings" panose="05000000000000000000" pitchFamily="2" charset="2"/>
              <a:buNone/>
              <a:defRPr/>
            </a:pPr>
            <a:r>
              <a:rPr lang="en-GB" altLang="hu-HU" sz="2800" smtClean="0"/>
              <a:t>	</a:t>
            </a:r>
            <a:r>
              <a:rPr lang="hu-HU" altLang="hu-HU" sz="2800" smtClean="0"/>
              <a:t>	</a:t>
            </a:r>
          </a:p>
          <a:p>
            <a:pPr eaLnBrk="1" hangingPunct="1">
              <a:lnSpc>
                <a:spcPct val="80000"/>
              </a:lnSpc>
              <a:buFont typeface="Wingdings" panose="05000000000000000000" pitchFamily="2" charset="2"/>
              <a:buNone/>
              <a:defRPr/>
            </a:pPr>
            <a:r>
              <a:rPr lang="hu-HU" altLang="hu-HU" sz="2800" smtClean="0"/>
              <a:t>		</a:t>
            </a:r>
            <a:r>
              <a:rPr lang="en-GB" altLang="hu-HU" sz="2800" smtClean="0"/>
              <a:t>High concentration:</a:t>
            </a:r>
            <a:r>
              <a:rPr lang="hu-HU" altLang="hu-HU" sz="2800" smtClean="0"/>
              <a:t>	</a:t>
            </a:r>
            <a:r>
              <a:rPr lang="en-GB" altLang="hu-HU" sz="2800" smtClean="0"/>
              <a:t>dilution and colony 					counting in the range </a:t>
            </a:r>
            <a:r>
              <a:rPr lang="hu-HU" altLang="hu-HU" sz="2800" smtClean="0"/>
              <a:t>					</a:t>
            </a:r>
            <a:r>
              <a:rPr lang="en-GB" altLang="hu-HU" sz="2800" smtClean="0"/>
              <a:t>of 30-300 cfu/ml.</a:t>
            </a:r>
            <a:endParaRPr lang="hu-HU" altLang="hu-HU" sz="2800" smtClean="0"/>
          </a:p>
          <a:p>
            <a:pPr eaLnBrk="1" hangingPunct="1">
              <a:lnSpc>
                <a:spcPct val="80000"/>
              </a:lnSpc>
              <a:buFont typeface="Wingdings" panose="05000000000000000000" pitchFamily="2" charset="2"/>
              <a:buNone/>
              <a:defRPr/>
            </a:pPr>
            <a:endParaRPr lang="en-GB" altLang="hu-HU" sz="2800" smtClean="0"/>
          </a:p>
          <a:p>
            <a:pPr eaLnBrk="1" hangingPunct="1">
              <a:lnSpc>
                <a:spcPct val="80000"/>
              </a:lnSpc>
              <a:buFont typeface="Wingdings" panose="05000000000000000000" pitchFamily="2" charset="2"/>
              <a:buNone/>
              <a:defRPr/>
            </a:pPr>
            <a:r>
              <a:rPr lang="en-GB" altLang="hu-HU" sz="2800" smtClean="0"/>
              <a:t>	</a:t>
            </a:r>
            <a:r>
              <a:rPr lang="hu-HU" altLang="hu-HU" sz="2800" smtClean="0"/>
              <a:t>	</a:t>
            </a:r>
            <a:r>
              <a:rPr lang="en-GB" altLang="hu-HU" sz="2800" smtClean="0"/>
              <a:t>Low concentration: 	Membrane filtration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900113" y="277813"/>
            <a:ext cx="7329487" cy="1143000"/>
          </a:xfrm>
          <a:noFill/>
        </p:spPr>
        <p:txBody>
          <a:bodyPr/>
          <a:lstStyle/>
          <a:p>
            <a:pPr eaLnBrk="1" hangingPunct="1"/>
            <a:r>
              <a:rPr lang="en-GB" altLang="hu-HU" sz="3200" u="sng" smtClean="0">
                <a:effectLst/>
              </a:rPr>
              <a:t>MPN and logN calibration</a:t>
            </a:r>
          </a:p>
        </p:txBody>
      </p:sp>
      <p:pic>
        <p:nvPicPr>
          <p:cNvPr id="33795" name="Picture 4" descr="MPN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1484313"/>
            <a:ext cx="7416800" cy="486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pPr eaLnBrk="1" hangingPunct="1">
              <a:defRPr/>
            </a:pPr>
            <a:r>
              <a:rPr lang="en-GB" altLang="hu-HU" sz="3200" smtClean="0"/>
              <a:t>Calibration curve</a:t>
            </a:r>
          </a:p>
        </p:txBody>
      </p:sp>
      <p:graphicFrame>
        <p:nvGraphicFramePr>
          <p:cNvPr id="34819" name="Object 12"/>
          <p:cNvGraphicFramePr>
            <a:graphicFrameLocks noChangeAspect="1"/>
          </p:cNvGraphicFramePr>
          <p:nvPr>
            <p:ph idx="1"/>
          </p:nvPr>
        </p:nvGraphicFramePr>
        <p:xfrm>
          <a:off x="1116013" y="1557338"/>
          <a:ext cx="6840537" cy="4176712"/>
        </p:xfrm>
        <a:graphic>
          <a:graphicData uri="http://schemas.openxmlformats.org/presentationml/2006/ole">
            <mc:AlternateContent xmlns:mc="http://schemas.openxmlformats.org/markup-compatibility/2006">
              <mc:Choice xmlns:v="urn:schemas-microsoft-com:vml" Requires="v">
                <p:oleObj spid="_x0000_s34820" name="Chart" r:id="rId3" imgW="4390949" imgH="2533802" progId="Excel.Chart.8">
                  <p:embed/>
                </p:oleObj>
              </mc:Choice>
              <mc:Fallback>
                <p:oleObj name="Chart" r:id="rId3" imgW="4390949" imgH="2533802" progId="Excel.Chart.8">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1557338"/>
                        <a:ext cx="6840537"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a:xfrm>
            <a:off x="395288" y="260350"/>
            <a:ext cx="8229600" cy="1143000"/>
          </a:xfrm>
        </p:spPr>
        <p:txBody>
          <a:bodyPr/>
          <a:lstStyle/>
          <a:p>
            <a:pPr eaLnBrk="1" hangingPunct="1">
              <a:defRPr/>
            </a:pPr>
            <a:r>
              <a:rPr lang="en-GB" altLang="hu-HU" sz="3200" u="sng" smtClean="0"/>
              <a:t>Redox-curves. How long to measure?</a:t>
            </a:r>
          </a:p>
        </p:txBody>
      </p:sp>
      <p:sp>
        <p:nvSpPr>
          <p:cNvPr id="411651" name="Rectangle 3"/>
          <p:cNvSpPr>
            <a:spLocks noGrp="1" noChangeArrowheads="1"/>
          </p:cNvSpPr>
          <p:nvPr>
            <p:ph type="body" idx="1"/>
          </p:nvPr>
        </p:nvSpPr>
        <p:spPr/>
        <p:txBody>
          <a:bodyPr/>
          <a:lstStyle/>
          <a:p>
            <a:pPr eaLnBrk="1" hangingPunct="1">
              <a:defRPr/>
            </a:pPr>
            <a:r>
              <a:rPr lang="en-GB" altLang="hu-HU" smtClean="0"/>
              <a:t>If we have got TTD value it is proposed to continue the measurement until the redox curve is taking shape.</a:t>
            </a:r>
          </a:p>
          <a:p>
            <a:pPr eaLnBrk="1" hangingPunct="1">
              <a:buFont typeface="Wingdings" panose="05000000000000000000" pitchFamily="2" charset="2"/>
              <a:buNone/>
              <a:defRPr/>
            </a:pPr>
            <a:endParaRPr lang="en-GB" altLang="hu-HU" smtClean="0"/>
          </a:p>
          <a:p>
            <a:pPr eaLnBrk="1" hangingPunct="1">
              <a:defRPr/>
            </a:pPr>
            <a:r>
              <a:rPr lang="en-GB" altLang="hu-HU" smtClean="0"/>
              <a:t>Having no TTD it is proposed to measure until the estimated microbial count in the test cell (calculated by the calibration curve) drops below 1/100, logN(c) &lt; -2.</a:t>
            </a:r>
          </a:p>
          <a:p>
            <a:pPr eaLnBrk="1" hangingPunct="1">
              <a:buFont typeface="Wingdings" panose="05000000000000000000" pitchFamily="2" charset="2"/>
              <a:buNone/>
              <a:defRPr/>
            </a:pPr>
            <a:endParaRPr lang="hu-HU" altLang="hu-HU"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p:txBody>
          <a:bodyPr/>
          <a:lstStyle/>
          <a:p>
            <a:pPr eaLnBrk="1" hangingPunct="1">
              <a:defRPr/>
            </a:pPr>
            <a:r>
              <a:rPr lang="en-GB" altLang="hu-HU" sz="3600" u="sng" smtClean="0"/>
              <a:t>Time to „detection no microbe</a:t>
            </a:r>
            <a:r>
              <a:rPr lang="hu-HU" altLang="hu-HU" sz="3600" u="sng" smtClean="0"/>
              <a:t>”,</a:t>
            </a:r>
            <a:r>
              <a:rPr lang="en-GB" altLang="hu-HU" sz="3600" u="sng" smtClean="0"/>
              <a:t> TTDN</a:t>
            </a:r>
          </a:p>
        </p:txBody>
      </p:sp>
      <p:sp>
        <p:nvSpPr>
          <p:cNvPr id="412675" name="Rectangle 3"/>
          <p:cNvSpPr>
            <a:spLocks noGrp="1" noChangeArrowheads="1"/>
          </p:cNvSpPr>
          <p:nvPr>
            <p:ph type="body" idx="1"/>
          </p:nvPr>
        </p:nvSpPr>
        <p:spPr/>
        <p:txBody>
          <a:bodyPr/>
          <a:lstStyle/>
          <a:p>
            <a:pPr eaLnBrk="1" hangingPunct="1">
              <a:buFont typeface="Wingdings" panose="05000000000000000000" pitchFamily="2" charset="2"/>
              <a:buNone/>
              <a:defRPr/>
            </a:pPr>
            <a:r>
              <a:rPr lang="en-GB" altLang="hu-HU" sz="2400" u="sng" smtClean="0"/>
              <a:t>In the test cell</a:t>
            </a:r>
          </a:p>
          <a:p>
            <a:pPr algn="ctr" eaLnBrk="1" hangingPunct="1">
              <a:buFont typeface="Wingdings" panose="05000000000000000000" pitchFamily="2" charset="2"/>
              <a:buNone/>
              <a:defRPr/>
            </a:pPr>
            <a:r>
              <a:rPr lang="en-GB" altLang="hu-HU" sz="2400" smtClean="0"/>
              <a:t>logN(c) </a:t>
            </a:r>
            <a:r>
              <a:rPr lang="en-GB" altLang="hu-HU" sz="2400" smtClean="0">
                <a:cs typeface="Arial" panose="020B0604020202020204" pitchFamily="34" charset="0"/>
              </a:rPr>
              <a:t>≤</a:t>
            </a:r>
            <a:r>
              <a:rPr lang="en-GB" altLang="hu-HU" sz="2400" smtClean="0"/>
              <a:t> -2</a:t>
            </a:r>
          </a:p>
          <a:p>
            <a:pPr eaLnBrk="1" hangingPunct="1">
              <a:buFont typeface="Wingdings" panose="05000000000000000000" pitchFamily="2" charset="2"/>
              <a:buNone/>
              <a:defRPr/>
            </a:pPr>
            <a:endParaRPr lang="en-GB" altLang="hu-HU" sz="2400" smtClean="0"/>
          </a:p>
          <a:p>
            <a:pPr algn="ctr" eaLnBrk="1" hangingPunct="1">
              <a:buFont typeface="Wingdings" panose="05000000000000000000" pitchFamily="2" charset="2"/>
              <a:buNone/>
              <a:defRPr/>
            </a:pPr>
            <a:r>
              <a:rPr lang="en-GB" altLang="hu-HU" sz="2400" smtClean="0"/>
              <a:t>logN(c) = A</a:t>
            </a:r>
            <a:r>
              <a:rPr lang="en-GB" altLang="hu-HU" sz="2400" smtClean="0">
                <a:cs typeface="Arial" panose="020B0604020202020204" pitchFamily="34" charset="0"/>
              </a:rPr>
              <a:t>·TTD + B</a:t>
            </a:r>
          </a:p>
          <a:p>
            <a:pPr eaLnBrk="1" hangingPunct="1">
              <a:buFont typeface="Wingdings" panose="05000000000000000000" pitchFamily="2" charset="2"/>
              <a:buNone/>
              <a:defRPr/>
            </a:pPr>
            <a:endParaRPr lang="en-GB" altLang="hu-HU" sz="2400" smtClean="0">
              <a:cs typeface="Arial" panose="020B0604020202020204" pitchFamily="34" charset="0"/>
            </a:endParaRPr>
          </a:p>
          <a:p>
            <a:pPr algn="ctr" eaLnBrk="1" hangingPunct="1">
              <a:buFont typeface="Wingdings" panose="05000000000000000000" pitchFamily="2" charset="2"/>
              <a:buNone/>
              <a:defRPr/>
            </a:pPr>
            <a:r>
              <a:rPr lang="en-GB" altLang="hu-HU" sz="2400" smtClean="0"/>
              <a:t>TTD = </a:t>
            </a:r>
            <a:r>
              <a:rPr lang="en-GB" altLang="hu-HU" sz="2400" smtClean="0">
                <a:cs typeface="Arial" panose="020B0604020202020204" pitchFamily="34" charset="0"/>
              </a:rPr>
              <a:t>[</a:t>
            </a:r>
            <a:r>
              <a:rPr lang="en-GB" altLang="hu-HU" sz="2400" smtClean="0"/>
              <a:t>logN(c) – B</a:t>
            </a:r>
            <a:r>
              <a:rPr lang="en-US" altLang="hu-HU" sz="2400" smtClean="0">
                <a:cs typeface="Arial" panose="020B0604020202020204" pitchFamily="34" charset="0"/>
              </a:rPr>
              <a:t>]</a:t>
            </a:r>
            <a:r>
              <a:rPr lang="en-GB" altLang="hu-HU" sz="2400" smtClean="0"/>
              <a:t> / A</a:t>
            </a:r>
          </a:p>
          <a:p>
            <a:pPr algn="ctr" eaLnBrk="1" hangingPunct="1">
              <a:buFont typeface="Wingdings" panose="05000000000000000000" pitchFamily="2" charset="2"/>
              <a:buNone/>
              <a:defRPr/>
            </a:pPr>
            <a:endParaRPr lang="en-GB" altLang="hu-HU" sz="2400" smtClean="0"/>
          </a:p>
          <a:p>
            <a:pPr algn="ctr" eaLnBrk="1" hangingPunct="1">
              <a:buFont typeface="Wingdings" panose="05000000000000000000" pitchFamily="2" charset="2"/>
              <a:buNone/>
              <a:defRPr/>
            </a:pPr>
            <a:r>
              <a:rPr lang="en-GB" altLang="hu-HU" sz="2400" smtClean="0"/>
              <a:t>A = -0.933 h</a:t>
            </a:r>
            <a:r>
              <a:rPr lang="en-GB" altLang="hu-HU" sz="2400" baseline="30000" smtClean="0"/>
              <a:t>-1	</a:t>
            </a:r>
            <a:r>
              <a:rPr lang="en-GB" altLang="hu-HU" sz="2400" smtClean="0"/>
              <a:t>B = 9.099</a:t>
            </a:r>
          </a:p>
          <a:p>
            <a:pPr algn="ctr" eaLnBrk="1" hangingPunct="1">
              <a:buFont typeface="Wingdings" panose="05000000000000000000" pitchFamily="2" charset="2"/>
              <a:buNone/>
              <a:defRPr/>
            </a:pPr>
            <a:endParaRPr lang="en-GB" altLang="hu-HU" sz="2400" smtClean="0"/>
          </a:p>
          <a:p>
            <a:pPr algn="ctr" eaLnBrk="1" hangingPunct="1">
              <a:buFont typeface="Wingdings" panose="05000000000000000000" pitchFamily="2" charset="2"/>
              <a:buNone/>
              <a:defRPr/>
            </a:pPr>
            <a:r>
              <a:rPr lang="en-GB" altLang="hu-HU" sz="2400" u="sng" smtClean="0"/>
              <a:t>Time to detection no microbe</a:t>
            </a:r>
            <a:r>
              <a:rPr lang="en-GB" altLang="hu-HU" sz="2400" smtClean="0"/>
              <a:t>:	</a:t>
            </a:r>
            <a:r>
              <a:rPr lang="en-GB" altLang="hu-HU" sz="2400" u="sng" smtClean="0"/>
              <a:t>TT</a:t>
            </a:r>
            <a:r>
              <a:rPr lang="hu-HU" altLang="hu-HU" sz="2400" u="sng" smtClean="0"/>
              <a:t>DN</a:t>
            </a:r>
            <a:r>
              <a:rPr lang="en-GB" altLang="hu-HU" sz="2400" u="sng" smtClean="0"/>
              <a:t> </a:t>
            </a:r>
            <a:r>
              <a:rPr lang="en-GB" altLang="hu-HU" sz="2800" u="sng" smtClean="0">
                <a:cs typeface="Arial" panose="020B0604020202020204" pitchFamily="34" charset="0"/>
              </a:rPr>
              <a:t>≥ 11.2 h</a:t>
            </a:r>
            <a:r>
              <a:rPr lang="en-GB" altLang="hu-HU" sz="2400" smtClean="0"/>
              <a:t> </a:t>
            </a:r>
            <a:endParaRPr lang="en-GB" altLang="hu-HU" sz="2400" baseline="300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97" name="Rectangle 157"/>
          <p:cNvSpPr>
            <a:spLocks noGrp="1" noChangeArrowheads="1"/>
          </p:cNvSpPr>
          <p:nvPr>
            <p:ph type="title"/>
          </p:nvPr>
        </p:nvSpPr>
        <p:spPr/>
        <p:txBody>
          <a:bodyPr/>
          <a:lstStyle/>
          <a:p>
            <a:pPr eaLnBrk="1" hangingPunct="1">
              <a:defRPr/>
            </a:pPr>
            <a:r>
              <a:rPr lang="en-GB" altLang="hu-HU" sz="3600" u="sng" smtClean="0"/>
              <a:t>Time to „detection no microbe</a:t>
            </a:r>
            <a:r>
              <a:rPr lang="hu-HU" altLang="hu-HU" sz="3600" u="sng" smtClean="0"/>
              <a:t>”,</a:t>
            </a:r>
            <a:r>
              <a:rPr lang="en-GB" altLang="hu-HU" sz="3600" u="sng" smtClean="0"/>
              <a:t> TTDN</a:t>
            </a:r>
            <a:endParaRPr lang="hu-HU" altLang="hu-HU" sz="3600" u="sng" smtClean="0"/>
          </a:p>
        </p:txBody>
      </p:sp>
      <p:graphicFrame>
        <p:nvGraphicFramePr>
          <p:cNvPr id="420173" name="Group 333"/>
          <p:cNvGraphicFramePr>
            <a:graphicFrameLocks noGrp="1"/>
          </p:cNvGraphicFramePr>
          <p:nvPr>
            <p:ph idx="1"/>
          </p:nvPr>
        </p:nvGraphicFramePr>
        <p:xfrm>
          <a:off x="457200" y="1600200"/>
          <a:ext cx="8228013" cy="4572000"/>
        </p:xfrm>
        <a:graphic>
          <a:graphicData uri="http://schemas.openxmlformats.org/drawingml/2006/table">
            <a:tbl>
              <a:tblPr/>
              <a:tblGrid>
                <a:gridCol w="2530475"/>
                <a:gridCol w="1296988"/>
                <a:gridCol w="1466850"/>
                <a:gridCol w="1466850"/>
                <a:gridCol w="1466850"/>
              </a:tblGrid>
              <a:tr h="455613">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altLang="hu-HU"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Microbe/medium</a:t>
                      </a:r>
                      <a:endParaRPr kumimoji="0" lang="en-GB" altLang="hu-HU" sz="24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lnTlToBr>
                      <a:noFill/>
                    </a:lnTlToBr>
                    <a:lnBlToTr>
                      <a:noFill/>
                    </a:lnBlToTr>
                    <a:solidFill>
                      <a:schemeClr val="accent2"/>
                    </a:solid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Medium</a:t>
                      </a:r>
                      <a:endParaRPr kumimoji="0" lang="en-GB" altLang="hu-HU" sz="24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lnTlToBr>
                      <a:noFill/>
                    </a:lnTlToBr>
                    <a:lnBlToTr>
                      <a:noFill/>
                    </a:lnBlToTr>
                    <a:solidFill>
                      <a:schemeClr val="accent2"/>
                    </a:solidFill>
                  </a:tcPr>
                </a:tc>
                <a:tc gridSpan="2">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400" b="0" i="0" u="none" strike="noStrike" cap="none" normalizeH="0" baseline="0" smtClean="0">
                          <a:ln>
                            <a:noFill/>
                          </a:ln>
                          <a:solidFill>
                            <a:schemeClr val="tx1"/>
                          </a:solidFill>
                          <a:effectLst/>
                          <a:latin typeface="Arial" panose="020B0604020202020204" pitchFamily="34" charset="0"/>
                        </a:rPr>
                        <a:t>Calibration</a:t>
                      </a: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lnTlToBr>
                      <a:noFill/>
                    </a:lnTlToBr>
                    <a:lnBlToTr>
                      <a:noFill/>
                    </a:lnBlToTr>
                    <a:solidFill>
                      <a:schemeClr val="accent2"/>
                    </a:solidFill>
                  </a:tcPr>
                </a:tc>
                <a:tc hMerge="1">
                  <a:txBody>
                    <a:bodyPr/>
                    <a:lstStyle/>
                    <a:p>
                      <a:endParaRPr lang="hu-HU"/>
                    </a:p>
                  </a:txBody>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TTDN</a:t>
                      </a:r>
                      <a:endParaRPr kumimoji="0" lang="en-GB" altLang="hu-HU" sz="24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lnTlToBr>
                      <a:noFill/>
                    </a:lnTlToBr>
                    <a:lnBlToTr>
                      <a:noFill/>
                    </a:lnBlToTr>
                    <a:solidFill>
                      <a:schemeClr val="accent1"/>
                    </a:solidFill>
                  </a:tcPr>
                </a:tc>
              </a:tr>
              <a:tr h="454025">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GB" altLang="hu-HU" sz="24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400" b="0" i="0" u="none" strike="noStrike" cap="none" normalizeH="0" baseline="0" smtClean="0">
                          <a:ln>
                            <a:noFill/>
                          </a:ln>
                          <a:solidFill>
                            <a:schemeClr val="tx1"/>
                          </a:solidFill>
                          <a:effectLst/>
                          <a:latin typeface="Arial" panose="020B0604020202020204" pitchFamily="34" charset="0"/>
                        </a:rPr>
                        <a:t>(ml)</a:t>
                      </a: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 (h</a:t>
                      </a:r>
                      <a:r>
                        <a:rPr kumimoji="0" lang="en-GB" altLang="hu-HU" sz="2400" b="0" i="0" u="none" strike="noStrike" cap="none" normalizeH="0" baseline="30000" smtClean="0">
                          <a:ln>
                            <a:noFill/>
                          </a:ln>
                          <a:solidFill>
                            <a:schemeClr val="tx1"/>
                          </a:solidFill>
                          <a:effectLst/>
                          <a:latin typeface="Arial" panose="020B0604020202020204" pitchFamily="34" charset="0"/>
                          <a:cs typeface="Arial" panose="020B0604020202020204" pitchFamily="34" charset="0"/>
                        </a:rPr>
                        <a:t>-1</a:t>
                      </a:r>
                      <a:r>
                        <a:rPr kumimoji="0" lang="en-GB" altLang="hu-HU"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en-GB" altLang="hu-HU" sz="24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B</a:t>
                      </a:r>
                      <a:endParaRPr kumimoji="0" lang="en-GB" altLang="hu-HU" sz="24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400" b="0" i="0" u="none" strike="noStrike" cap="none" normalizeH="0" baseline="0" smtClean="0">
                          <a:ln>
                            <a:noFill/>
                          </a:ln>
                          <a:solidFill>
                            <a:schemeClr val="tx1"/>
                          </a:solidFill>
                          <a:effectLst/>
                          <a:latin typeface="Arial" panose="020B0604020202020204" pitchFamily="34" charset="0"/>
                        </a:rPr>
                        <a:t>(h)</a:t>
                      </a: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solidFill>
                      <a:schemeClr val="accent1"/>
                    </a:solidFill>
                  </a:tcPr>
                </a:tc>
              </a:tr>
              <a:tr h="452438">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altLang="hu-HU" sz="2400" b="0" i="1" u="none" strike="noStrike" cap="none" normalizeH="0" baseline="0" smtClean="0">
                          <a:ln>
                            <a:noFill/>
                          </a:ln>
                          <a:solidFill>
                            <a:schemeClr val="tx1"/>
                          </a:solidFill>
                          <a:effectLst/>
                          <a:latin typeface="Arial" panose="020B0604020202020204" pitchFamily="34" charset="0"/>
                          <a:cs typeface="Arial" panose="020B0604020202020204" pitchFamily="34" charset="0"/>
                        </a:rPr>
                        <a:t>E. coli</a:t>
                      </a:r>
                      <a:endParaRPr kumimoji="0" lang="en-GB" altLang="hu-HU" sz="2400" b="0" i="1"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15</a:t>
                      </a:r>
                      <a:endParaRPr kumimoji="0" lang="en-GB" altLang="hu-HU" sz="20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-0,627</a:t>
                      </a:r>
                      <a:endParaRPr kumimoji="0" lang="en-GB" altLang="hu-HU" sz="20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8,307</a:t>
                      </a:r>
                      <a:endParaRPr kumimoji="0" lang="en-GB" altLang="hu-HU" sz="20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16,4</a:t>
                      </a:r>
                      <a:endParaRPr kumimoji="0" lang="en-GB" altLang="hu-HU" sz="24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lnTlToBr>
                      <a:noFill/>
                    </a:lnTlToBr>
                    <a:lnBlToTr>
                      <a:noFill/>
                    </a:lnBlToTr>
                    <a:solidFill>
                      <a:schemeClr val="accent1"/>
                    </a:solidFill>
                  </a:tcPr>
                </a:tc>
              </a:tr>
              <a:tr h="454025">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BBL 44 °C</a:t>
                      </a: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GB" altLang="hu-HU" sz="20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-0,854</a:t>
                      </a:r>
                      <a:endParaRPr kumimoji="0" lang="en-GB" altLang="hu-HU" sz="20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10,260</a:t>
                      </a:r>
                      <a:endParaRPr kumimoji="0" lang="en-GB" altLang="hu-HU" sz="20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14,4</a:t>
                      </a:r>
                      <a:endParaRPr kumimoji="0" lang="en-GB" altLang="hu-HU" sz="24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solidFill>
                      <a:schemeClr val="accent1"/>
                    </a:solidFill>
                  </a:tcPr>
                </a:tc>
              </a:tr>
              <a:tr h="452438">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altLang="hu-HU" sz="2400" b="0" i="1" u="none" strike="noStrike" cap="none" normalizeH="0" baseline="0" smtClean="0">
                          <a:ln>
                            <a:noFill/>
                          </a:ln>
                          <a:solidFill>
                            <a:schemeClr val="tx1"/>
                          </a:solidFill>
                          <a:effectLst/>
                          <a:latin typeface="Arial" panose="020B0604020202020204" pitchFamily="34" charset="0"/>
                          <a:cs typeface="Arial" panose="020B0604020202020204" pitchFamily="34" charset="0"/>
                        </a:rPr>
                        <a:t>Cb. </a:t>
                      </a:r>
                      <a:r>
                        <a:rPr kumimoji="0" lang="hu-HU" altLang="hu-HU" sz="2400" b="0" i="1" u="none" strike="noStrike" cap="none" normalizeH="0" baseline="0" smtClean="0">
                          <a:ln>
                            <a:noFill/>
                          </a:ln>
                          <a:solidFill>
                            <a:schemeClr val="tx1"/>
                          </a:solidFill>
                          <a:effectLst/>
                          <a:latin typeface="Arial" panose="020B0604020202020204" pitchFamily="34" charset="0"/>
                          <a:cs typeface="Arial" panose="020B0604020202020204" pitchFamily="34" charset="0"/>
                        </a:rPr>
                        <a:t>f</a:t>
                      </a:r>
                      <a:r>
                        <a:rPr kumimoji="0" lang="en-GB" altLang="hu-HU" sz="2400" b="0" i="1" u="none" strike="noStrike" cap="none" normalizeH="0" baseline="0" smtClean="0">
                          <a:ln>
                            <a:noFill/>
                          </a:ln>
                          <a:solidFill>
                            <a:schemeClr val="tx1"/>
                          </a:solidFill>
                          <a:effectLst/>
                          <a:latin typeface="Arial" panose="020B0604020202020204" pitchFamily="34" charset="0"/>
                          <a:cs typeface="Arial" panose="020B0604020202020204" pitchFamily="34" charset="0"/>
                        </a:rPr>
                        <a:t>reundii</a:t>
                      </a:r>
                      <a:endParaRPr kumimoji="0" lang="en-GB" altLang="hu-HU" sz="2400" b="0" i="1"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15</a:t>
                      </a:r>
                      <a:endParaRPr kumimoji="0" lang="en-GB" altLang="hu-HU" sz="20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-0,420</a:t>
                      </a:r>
                      <a:endParaRPr kumimoji="0" lang="en-GB" altLang="hu-HU" sz="20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7,449</a:t>
                      </a:r>
                      <a:endParaRPr kumimoji="0" lang="en-GB" altLang="hu-HU" sz="20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22,5</a:t>
                      </a:r>
                      <a:endParaRPr kumimoji="0" lang="en-GB" altLang="hu-HU" sz="24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lnTlToBr>
                      <a:noFill/>
                    </a:lnTlToBr>
                    <a:lnBlToTr>
                      <a:noFill/>
                    </a:lnBlToTr>
                    <a:solidFill>
                      <a:schemeClr val="accent1"/>
                    </a:solidFill>
                  </a:tcPr>
                </a:tc>
              </a:tr>
              <a:tr h="452438">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BBL  37 °C</a:t>
                      </a: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GB" altLang="hu-HU" sz="20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-0,667</a:t>
                      </a:r>
                      <a:endParaRPr kumimoji="0" lang="en-GB" altLang="hu-HU" sz="20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10,332</a:t>
                      </a:r>
                      <a:endParaRPr kumimoji="0" lang="en-GB" altLang="hu-HU" sz="20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18,5</a:t>
                      </a:r>
                      <a:endParaRPr kumimoji="0" lang="en-GB" altLang="hu-HU" sz="24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solidFill>
                      <a:schemeClr val="accent1"/>
                    </a:solidFill>
                  </a:tcPr>
                </a:tc>
              </a:tr>
              <a:tr h="454025">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altLang="hu-HU" sz="2400" b="0" i="1" u="none" strike="noStrike" cap="none" normalizeH="0" baseline="0" smtClean="0">
                          <a:ln>
                            <a:noFill/>
                          </a:ln>
                          <a:solidFill>
                            <a:schemeClr val="tx1"/>
                          </a:solidFill>
                          <a:effectLst/>
                          <a:latin typeface="Arial" panose="020B0604020202020204" pitchFamily="34" charset="0"/>
                          <a:cs typeface="Arial" panose="020B0604020202020204" pitchFamily="34" charset="0"/>
                        </a:rPr>
                        <a:t>Ps. </a:t>
                      </a:r>
                      <a:r>
                        <a:rPr kumimoji="0" lang="hu-HU" altLang="hu-HU" sz="2400" b="0" i="1" u="none" strike="noStrike" cap="none" normalizeH="0" baseline="0" smtClean="0">
                          <a:ln>
                            <a:noFill/>
                          </a:ln>
                          <a:solidFill>
                            <a:schemeClr val="tx1"/>
                          </a:solidFill>
                          <a:effectLst/>
                          <a:latin typeface="Arial" panose="020B0604020202020204" pitchFamily="34" charset="0"/>
                          <a:cs typeface="Arial" panose="020B0604020202020204" pitchFamily="34" charset="0"/>
                        </a:rPr>
                        <a:t>ae</a:t>
                      </a:r>
                      <a:r>
                        <a:rPr kumimoji="0" lang="en-GB" altLang="hu-HU" sz="2400" b="0" i="1" u="none" strike="noStrike" cap="none" normalizeH="0" baseline="0" smtClean="0">
                          <a:ln>
                            <a:noFill/>
                          </a:ln>
                          <a:solidFill>
                            <a:schemeClr val="tx1"/>
                          </a:solidFill>
                          <a:effectLst/>
                          <a:latin typeface="Arial" panose="020B0604020202020204" pitchFamily="34" charset="0"/>
                          <a:cs typeface="Arial" panose="020B0604020202020204" pitchFamily="34" charset="0"/>
                        </a:rPr>
                        <a:t>ruginosa</a:t>
                      </a:r>
                      <a:endParaRPr kumimoji="0" lang="en-GB" altLang="hu-HU" sz="2400" b="0" i="1"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15</a:t>
                      </a:r>
                      <a:endParaRPr kumimoji="0" lang="en-GB" altLang="hu-HU" sz="20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-0,595</a:t>
                      </a:r>
                      <a:endParaRPr kumimoji="0" lang="en-GB" altLang="hu-HU" sz="20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9,456</a:t>
                      </a:r>
                      <a:endParaRPr kumimoji="0" lang="en-GB" altLang="hu-HU" sz="20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19,2</a:t>
                      </a:r>
                      <a:endParaRPr kumimoji="0" lang="en-GB" altLang="hu-HU" sz="24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lnTlToBr>
                      <a:noFill/>
                    </a:lnTlToBr>
                    <a:lnBlToTr>
                      <a:noFill/>
                    </a:lnBlToTr>
                    <a:solidFill>
                      <a:schemeClr val="accent1"/>
                    </a:solidFill>
                  </a:tcPr>
                </a:tc>
              </a:tr>
              <a:tr h="452438">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Cetrimide 37 °C</a:t>
                      </a: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GB" altLang="hu-HU" sz="20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-0,513</a:t>
                      </a:r>
                      <a:endParaRPr kumimoji="0" lang="en-GB" altLang="hu-HU" sz="20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11,111</a:t>
                      </a:r>
                      <a:endParaRPr kumimoji="0" lang="en-GB" altLang="hu-HU" sz="20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25,6</a:t>
                      </a:r>
                      <a:endParaRPr kumimoji="0" lang="en-GB" altLang="hu-HU" sz="24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solidFill>
                      <a:schemeClr val="accent1"/>
                    </a:solidFill>
                  </a:tcPr>
                </a:tc>
              </a:tr>
              <a:tr h="454025">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altLang="hu-HU" sz="2400" b="0" i="1" u="none" strike="noStrike" cap="none" normalizeH="0" baseline="0" smtClean="0">
                          <a:ln>
                            <a:noFill/>
                          </a:ln>
                          <a:solidFill>
                            <a:schemeClr val="tx1"/>
                          </a:solidFill>
                          <a:effectLst/>
                          <a:latin typeface="Arial" panose="020B0604020202020204" pitchFamily="34" charset="0"/>
                          <a:cs typeface="Arial" panose="020B0604020202020204" pitchFamily="34" charset="0"/>
                        </a:rPr>
                        <a:t>Entc. </a:t>
                      </a:r>
                      <a:r>
                        <a:rPr kumimoji="0" lang="hu-HU" altLang="hu-HU" sz="2400" b="0" i="1" u="none" strike="noStrike" cap="none" normalizeH="0" baseline="0" smtClean="0">
                          <a:ln>
                            <a:noFill/>
                          </a:ln>
                          <a:solidFill>
                            <a:schemeClr val="tx1"/>
                          </a:solidFill>
                          <a:effectLst/>
                          <a:latin typeface="Arial" panose="020B0604020202020204" pitchFamily="34" charset="0"/>
                          <a:cs typeface="Arial" panose="020B0604020202020204" pitchFamily="34" charset="0"/>
                        </a:rPr>
                        <a:t>f</a:t>
                      </a:r>
                      <a:r>
                        <a:rPr kumimoji="0" lang="en-GB" altLang="hu-HU" sz="2400" b="0" i="1" u="none" strike="noStrike" cap="none" normalizeH="0" baseline="0" smtClean="0">
                          <a:ln>
                            <a:noFill/>
                          </a:ln>
                          <a:solidFill>
                            <a:schemeClr val="tx1"/>
                          </a:solidFill>
                          <a:effectLst/>
                          <a:latin typeface="Arial" panose="020B0604020202020204" pitchFamily="34" charset="0"/>
                          <a:cs typeface="Arial" panose="020B0604020202020204" pitchFamily="34" charset="0"/>
                        </a:rPr>
                        <a:t>aecalis</a:t>
                      </a:r>
                      <a:endParaRPr kumimoji="0" lang="en-GB" altLang="hu-HU" sz="2400" b="0" i="1"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15</a:t>
                      </a:r>
                      <a:endParaRPr kumimoji="0" lang="en-GB" altLang="hu-HU" sz="20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-0,406</a:t>
                      </a:r>
                      <a:endParaRPr kumimoji="0" lang="en-GB" altLang="hu-HU" sz="20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7,645</a:t>
                      </a:r>
                      <a:endParaRPr kumimoji="0" lang="en-GB" altLang="hu-HU" sz="20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23,7</a:t>
                      </a:r>
                      <a:endParaRPr kumimoji="0" lang="en-GB" altLang="hu-HU" sz="24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lnTlToBr>
                      <a:noFill/>
                    </a:lnTlToBr>
                    <a:lnBlToTr>
                      <a:noFill/>
                    </a:lnBlToTr>
                    <a:solidFill>
                      <a:schemeClr val="accent1"/>
                    </a:solidFill>
                  </a:tcPr>
                </a:tc>
              </a:tr>
              <a:tr h="452438">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Azide 37 °C</a:t>
                      </a: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GB" altLang="hu-HU" sz="20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-0,480</a:t>
                      </a:r>
                      <a:endParaRPr kumimoji="0" lang="en-GB" altLang="hu-HU" sz="20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9,482</a:t>
                      </a:r>
                      <a:endParaRPr kumimoji="0" lang="en-GB" altLang="hu-HU" sz="20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altLang="hu-HU"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23,9</a:t>
                      </a:r>
                      <a:endParaRPr kumimoji="0" lang="en-GB" altLang="hu-HU" sz="2400" b="0" i="0" u="none" strike="noStrike" cap="none" normalizeH="0" baseline="0" smtClean="0">
                        <a:ln>
                          <a:noFill/>
                        </a:ln>
                        <a:solidFill>
                          <a:schemeClr val="tx1"/>
                        </a:solidFill>
                        <a:effectLst/>
                        <a:latin typeface="Arial" panose="020B0604020202020204" pitchFamily="34" charset="0"/>
                      </a:endParaRP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ChangeArrowheads="1"/>
          </p:cNvSpPr>
          <p:nvPr>
            <p:ph type="title"/>
          </p:nvPr>
        </p:nvSpPr>
        <p:spPr/>
        <p:txBody>
          <a:bodyPr/>
          <a:lstStyle/>
          <a:p>
            <a:pPr eaLnBrk="1" hangingPunct="1">
              <a:defRPr/>
            </a:pPr>
            <a:r>
              <a:rPr lang="en-GB" altLang="hu-HU" sz="3200" smtClean="0"/>
              <a:t>Application for low microbial contamination</a:t>
            </a:r>
          </a:p>
        </p:txBody>
      </p:sp>
      <p:sp>
        <p:nvSpPr>
          <p:cNvPr id="421891" name="Rectangle 3"/>
          <p:cNvSpPr>
            <a:spLocks noGrp="1" noChangeArrowheads="1"/>
          </p:cNvSpPr>
          <p:nvPr>
            <p:ph type="body" idx="1"/>
          </p:nvPr>
        </p:nvSpPr>
        <p:spPr>
          <a:xfrm>
            <a:off x="395288" y="1484313"/>
            <a:ext cx="8229600" cy="4897437"/>
          </a:xfrm>
        </p:spPr>
        <p:txBody>
          <a:bodyPr/>
          <a:lstStyle/>
          <a:p>
            <a:pPr eaLnBrk="1" hangingPunct="1">
              <a:lnSpc>
                <a:spcPct val="90000"/>
              </a:lnSpc>
              <a:spcAft>
                <a:spcPct val="20000"/>
              </a:spcAft>
              <a:buFont typeface="Wingdings" panose="05000000000000000000" pitchFamily="2" charset="2"/>
              <a:buNone/>
              <a:defRPr/>
            </a:pPr>
            <a:r>
              <a:rPr lang="en-GB" altLang="hu-HU" sz="2800" u="sng" smtClean="0"/>
              <a:t>Membrane filtering</a:t>
            </a:r>
          </a:p>
          <a:p>
            <a:pPr eaLnBrk="1" hangingPunct="1">
              <a:lnSpc>
                <a:spcPct val="90000"/>
              </a:lnSpc>
              <a:spcAft>
                <a:spcPct val="20000"/>
              </a:spcAft>
              <a:buFont typeface="Wingdings" panose="05000000000000000000" pitchFamily="2" charset="2"/>
              <a:buNone/>
              <a:defRPr/>
            </a:pPr>
            <a:r>
              <a:rPr lang="en-GB" altLang="hu-HU" sz="2400" smtClean="0"/>
              <a:t>	Microbe concentration of the sample:	N(0) cfu/ml</a:t>
            </a:r>
          </a:p>
          <a:p>
            <a:pPr eaLnBrk="1" hangingPunct="1">
              <a:lnSpc>
                <a:spcPct val="90000"/>
              </a:lnSpc>
              <a:buFont typeface="Wingdings" panose="05000000000000000000" pitchFamily="2" charset="2"/>
              <a:buNone/>
              <a:defRPr/>
            </a:pPr>
            <a:r>
              <a:rPr lang="en-GB" altLang="hu-HU" sz="2400" smtClean="0"/>
              <a:t>	Volume of the filtered sample:		V(0) ml</a:t>
            </a:r>
          </a:p>
          <a:p>
            <a:pPr eaLnBrk="1" hangingPunct="1">
              <a:lnSpc>
                <a:spcPct val="90000"/>
              </a:lnSpc>
              <a:buFont typeface="Wingdings" panose="05000000000000000000" pitchFamily="2" charset="2"/>
              <a:buNone/>
              <a:defRPr/>
            </a:pPr>
            <a:r>
              <a:rPr lang="en-GB" altLang="hu-HU" sz="2400" smtClean="0"/>
              <a:t>	Detection limit in the test cell:	N(c)min</a:t>
            </a:r>
            <a:r>
              <a:rPr lang="en-GB" altLang="hu-HU" sz="2400" i="1" smtClean="0"/>
              <a:t> = </a:t>
            </a:r>
            <a:r>
              <a:rPr lang="en-GB" altLang="hu-HU" sz="2400" smtClean="0"/>
              <a:t>1 cfu/test cell</a:t>
            </a:r>
          </a:p>
          <a:p>
            <a:pPr eaLnBrk="1" hangingPunct="1">
              <a:lnSpc>
                <a:spcPct val="90000"/>
              </a:lnSpc>
              <a:spcAft>
                <a:spcPct val="20000"/>
              </a:spcAft>
              <a:buFont typeface="Wingdings" panose="05000000000000000000" pitchFamily="2" charset="2"/>
              <a:buNone/>
              <a:defRPr/>
            </a:pPr>
            <a:r>
              <a:rPr lang="en-GB" altLang="hu-HU" sz="2400" smtClean="0"/>
              <a:t>	Detection limit of the sample:	N(0)min</a:t>
            </a:r>
            <a:r>
              <a:rPr lang="en-GB" altLang="hu-HU" sz="2400" i="1" smtClean="0"/>
              <a:t> = </a:t>
            </a:r>
            <a:r>
              <a:rPr lang="en-GB" altLang="hu-HU" sz="2400" smtClean="0"/>
              <a:t>N(c)min/V(0) </a:t>
            </a:r>
          </a:p>
          <a:p>
            <a:pPr algn="ctr" eaLnBrk="1" hangingPunct="1">
              <a:lnSpc>
                <a:spcPct val="90000"/>
              </a:lnSpc>
              <a:spcAft>
                <a:spcPct val="20000"/>
              </a:spcAft>
              <a:buFont typeface="Wingdings" panose="05000000000000000000" pitchFamily="2" charset="2"/>
              <a:buNone/>
              <a:defRPr/>
            </a:pPr>
            <a:r>
              <a:rPr lang="en-GB" altLang="hu-HU" sz="2400" smtClean="0"/>
              <a:t>	</a:t>
            </a:r>
          </a:p>
          <a:p>
            <a:pPr algn="ctr" eaLnBrk="1" hangingPunct="1">
              <a:lnSpc>
                <a:spcPct val="90000"/>
              </a:lnSpc>
              <a:spcAft>
                <a:spcPct val="20000"/>
              </a:spcAft>
              <a:buFont typeface="Wingdings" panose="05000000000000000000" pitchFamily="2" charset="2"/>
              <a:buNone/>
              <a:defRPr/>
            </a:pPr>
            <a:r>
              <a:rPr lang="en-GB" altLang="hu-HU" sz="2400" smtClean="0"/>
              <a:t>N(0)min =</a:t>
            </a:r>
            <a:r>
              <a:rPr lang="en-GB" altLang="hu-HU" sz="2400" i="1" smtClean="0"/>
              <a:t> </a:t>
            </a:r>
            <a:r>
              <a:rPr lang="en-GB" altLang="hu-HU" sz="2400" smtClean="0"/>
              <a:t>1/V(0) cfu/ml</a:t>
            </a:r>
          </a:p>
          <a:p>
            <a:pPr eaLnBrk="1" hangingPunct="1">
              <a:lnSpc>
                <a:spcPct val="90000"/>
              </a:lnSpc>
              <a:buFont typeface="Wingdings" panose="05000000000000000000" pitchFamily="2" charset="2"/>
              <a:buNone/>
              <a:defRPr/>
            </a:pPr>
            <a:endParaRPr lang="en-GB" altLang="hu-HU" sz="2400" smtClean="0"/>
          </a:p>
          <a:p>
            <a:pPr eaLnBrk="1" hangingPunct="1">
              <a:lnSpc>
                <a:spcPct val="90000"/>
              </a:lnSpc>
              <a:buFont typeface="Wingdings" panose="05000000000000000000" pitchFamily="2" charset="2"/>
              <a:buNone/>
              <a:defRPr/>
            </a:pPr>
            <a:r>
              <a:rPr lang="en-GB" altLang="hu-HU" sz="2400" u="sng" smtClean="0">
                <a:solidFill>
                  <a:srgbClr val="FF3300"/>
                </a:solidFill>
              </a:rPr>
              <a:t>Do not forget</a:t>
            </a:r>
            <a:r>
              <a:rPr lang="hu-HU" altLang="hu-HU" sz="2400" smtClean="0"/>
              <a:t>:</a:t>
            </a:r>
            <a:r>
              <a:rPr lang="en-GB" altLang="hu-HU" sz="2400" smtClean="0"/>
              <a:t>	</a:t>
            </a:r>
            <a:endParaRPr lang="hu-HU" altLang="hu-HU" sz="2400" smtClean="0"/>
          </a:p>
          <a:p>
            <a:pPr eaLnBrk="1" hangingPunct="1">
              <a:lnSpc>
                <a:spcPct val="90000"/>
              </a:lnSpc>
              <a:buFont typeface="Wingdings" panose="05000000000000000000" pitchFamily="2" charset="2"/>
              <a:buNone/>
              <a:defRPr/>
            </a:pPr>
            <a:r>
              <a:rPr lang="hu-HU" altLang="hu-HU" sz="2400" smtClean="0"/>
              <a:t>	</a:t>
            </a:r>
            <a:r>
              <a:rPr lang="en-GB" altLang="hu-HU" sz="2400" smtClean="0"/>
              <a:t>In the low microbial concentration range the probability of the detection is highly affected by the </a:t>
            </a:r>
            <a:r>
              <a:rPr lang="hu-HU" altLang="hu-HU" sz="2400" smtClean="0"/>
              <a:t>test</a:t>
            </a:r>
            <a:r>
              <a:rPr lang="en-GB" altLang="hu-HU" sz="2400" smtClean="0"/>
              <a:t> volume.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ChangeArrowheads="1"/>
          </p:cNvSpPr>
          <p:nvPr>
            <p:ph type="title"/>
          </p:nvPr>
        </p:nvSpPr>
        <p:spPr/>
        <p:txBody>
          <a:bodyPr/>
          <a:lstStyle/>
          <a:p>
            <a:pPr eaLnBrk="1" hangingPunct="1">
              <a:defRPr/>
            </a:pPr>
            <a:r>
              <a:rPr lang="en-GB" altLang="hu-HU" sz="3200" smtClean="0"/>
              <a:t>Linearity of membrane filtering</a:t>
            </a:r>
          </a:p>
        </p:txBody>
      </p:sp>
      <p:graphicFrame>
        <p:nvGraphicFramePr>
          <p:cNvPr id="39939" name="Object 7"/>
          <p:cNvGraphicFramePr>
            <a:graphicFrameLocks noChangeAspect="1"/>
          </p:cNvGraphicFramePr>
          <p:nvPr>
            <p:ph idx="1"/>
          </p:nvPr>
        </p:nvGraphicFramePr>
        <p:xfrm>
          <a:off x="1116013" y="1916113"/>
          <a:ext cx="7056437" cy="3967162"/>
        </p:xfrm>
        <a:graphic>
          <a:graphicData uri="http://schemas.openxmlformats.org/presentationml/2006/ole">
            <mc:AlternateContent xmlns:mc="http://schemas.openxmlformats.org/markup-compatibility/2006">
              <mc:Choice xmlns:v="urn:schemas-microsoft-com:vml" Requires="v">
                <p:oleObj spid="_x0000_s39940" name="Chart" r:id="rId3" imgW="4352849" imgH="2447849" progId="Excel.Chart.8">
                  <p:embed/>
                </p:oleObj>
              </mc:Choice>
              <mc:Fallback>
                <p:oleObj name="Chart" r:id="rId3" imgW="4352849" imgH="2447849" progId="Excel.Chart.8">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1916113"/>
                        <a:ext cx="7056437" cy="3967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pPr eaLnBrk="1" hangingPunct="1">
              <a:defRPr/>
            </a:pPr>
            <a:r>
              <a:rPr lang="hu-HU" altLang="hu-HU" sz="3200" smtClean="0"/>
              <a:t>D</a:t>
            </a:r>
            <a:r>
              <a:rPr lang="en-GB" altLang="hu-HU" sz="3200" smtClean="0"/>
              <a:t>etection of microbial contamination</a:t>
            </a:r>
            <a:endParaRPr lang="hu-HU" altLang="hu-HU" sz="3200" smtClean="0"/>
          </a:p>
        </p:txBody>
      </p:sp>
      <p:sp>
        <p:nvSpPr>
          <p:cNvPr id="440323" name="Rectangle 3"/>
          <p:cNvSpPr>
            <a:spLocks noGrp="1" noChangeArrowheads="1"/>
          </p:cNvSpPr>
          <p:nvPr>
            <p:ph type="body" idx="1"/>
          </p:nvPr>
        </p:nvSpPr>
        <p:spPr>
          <a:xfrm>
            <a:off x="457200" y="1341438"/>
            <a:ext cx="8229600" cy="5256212"/>
          </a:xfrm>
        </p:spPr>
        <p:txBody>
          <a:bodyPr/>
          <a:lstStyle/>
          <a:p>
            <a:pPr eaLnBrk="1" hangingPunct="1">
              <a:buFont typeface="Wingdings" panose="05000000000000000000" pitchFamily="2" charset="2"/>
              <a:buNone/>
              <a:defRPr/>
            </a:pPr>
            <a:r>
              <a:rPr lang="en-GB" altLang="hu-HU" sz="2400" u="sng" smtClean="0"/>
              <a:t>Sampling and testing the product</a:t>
            </a:r>
          </a:p>
          <a:p>
            <a:pPr eaLnBrk="1" hangingPunct="1">
              <a:buFont typeface="Wingdings" panose="05000000000000000000" pitchFamily="2" charset="2"/>
              <a:buNone/>
              <a:defRPr/>
            </a:pPr>
            <a:r>
              <a:rPr lang="en-GB" altLang="hu-HU" sz="2400" smtClean="0"/>
              <a:t>	To find the defective unit and detect the contamination</a:t>
            </a:r>
          </a:p>
          <a:p>
            <a:pPr eaLnBrk="1" hangingPunct="1">
              <a:buFont typeface="Wingdings" panose="05000000000000000000" pitchFamily="2" charset="2"/>
              <a:buNone/>
              <a:defRPr/>
            </a:pPr>
            <a:r>
              <a:rPr lang="en-GB" altLang="hu-HU" sz="2400" smtClean="0"/>
              <a:t>	</a:t>
            </a:r>
          </a:p>
          <a:p>
            <a:pPr eaLnBrk="1" hangingPunct="1">
              <a:buFont typeface="Wingdings" panose="05000000000000000000" pitchFamily="2" charset="2"/>
              <a:buNone/>
              <a:defRPr/>
            </a:pPr>
            <a:r>
              <a:rPr lang="en-GB" altLang="hu-HU" sz="2400" u="sng" smtClean="0"/>
              <a:t>Distribution of micro</a:t>
            </a:r>
            <a:r>
              <a:rPr lang="hu-HU" altLang="hu-HU" sz="2400" u="sng" smtClean="0"/>
              <a:t>-</a:t>
            </a:r>
            <a:r>
              <a:rPr lang="en-GB" altLang="hu-HU" sz="2400" u="sng" smtClean="0"/>
              <a:t>organisms in the product</a:t>
            </a:r>
            <a:r>
              <a:rPr lang="en-GB" altLang="hu-HU" sz="2400" smtClean="0"/>
              <a:t> </a:t>
            </a:r>
          </a:p>
          <a:p>
            <a:pPr eaLnBrk="1" hangingPunct="1">
              <a:defRPr/>
            </a:pPr>
            <a:r>
              <a:rPr lang="en-GB" altLang="hu-HU" sz="2400" smtClean="0"/>
              <a:t>Contagious distribution (</a:t>
            </a:r>
            <a:r>
              <a:rPr lang="en-GB" altLang="hu-HU" sz="2400" smtClean="0">
                <a:cs typeface="Arial" panose="020B0604020202020204" pitchFamily="34" charset="0"/>
              </a:rPr>
              <a:t>б</a:t>
            </a:r>
            <a:r>
              <a:rPr lang="en-GB" altLang="hu-HU" sz="2400" baseline="30000" smtClean="0">
                <a:cs typeface="Arial" panose="020B0604020202020204" pitchFamily="34" charset="0"/>
              </a:rPr>
              <a:t>2</a:t>
            </a:r>
            <a:r>
              <a:rPr lang="en-GB" altLang="hu-HU" sz="2400" smtClean="0">
                <a:cs typeface="Arial" panose="020B0604020202020204" pitchFamily="34" charset="0"/>
              </a:rPr>
              <a:t>&gt;µ)</a:t>
            </a:r>
          </a:p>
          <a:p>
            <a:pPr lvl="1" eaLnBrk="1" hangingPunct="1">
              <a:buFontTx/>
              <a:buNone/>
              <a:defRPr/>
            </a:pPr>
            <a:r>
              <a:rPr lang="en-GB" altLang="hu-HU" sz="2400" smtClean="0">
                <a:cs typeface="Arial" panose="020B0604020202020204" pitchFamily="34" charset="0"/>
              </a:rPr>
              <a:t>		Sporadic occurrence of defective units</a:t>
            </a:r>
          </a:p>
          <a:p>
            <a:pPr lvl="1" eaLnBrk="1" hangingPunct="1">
              <a:buFontTx/>
              <a:buNone/>
              <a:defRPr/>
            </a:pPr>
            <a:r>
              <a:rPr lang="en-GB" altLang="hu-HU" sz="2400" smtClean="0">
                <a:cs typeface="Arial" panose="020B0604020202020204" pitchFamily="34" charset="0"/>
              </a:rPr>
              <a:t>		Main problem is to find the defective units</a:t>
            </a:r>
          </a:p>
          <a:p>
            <a:pPr eaLnBrk="1" hangingPunct="1">
              <a:defRPr/>
            </a:pPr>
            <a:r>
              <a:rPr lang="en-GB" altLang="hu-HU" sz="2400" smtClean="0"/>
              <a:t>Random distribution (</a:t>
            </a:r>
            <a:r>
              <a:rPr lang="en-GB" altLang="hu-HU" sz="2400" smtClean="0">
                <a:cs typeface="Arial" panose="020B0604020202020204" pitchFamily="34" charset="0"/>
              </a:rPr>
              <a:t>б</a:t>
            </a:r>
            <a:r>
              <a:rPr lang="en-GB" altLang="hu-HU" sz="2400" baseline="30000" smtClean="0">
                <a:cs typeface="Arial" panose="020B0604020202020204" pitchFamily="34" charset="0"/>
              </a:rPr>
              <a:t>2</a:t>
            </a:r>
            <a:r>
              <a:rPr lang="en-GB" altLang="hu-HU" sz="2400" smtClean="0">
                <a:cs typeface="Arial" panose="020B0604020202020204" pitchFamily="34" charset="0"/>
              </a:rPr>
              <a:t>=µ)</a:t>
            </a:r>
          </a:p>
          <a:p>
            <a:pPr lvl="1" eaLnBrk="1" hangingPunct="1">
              <a:buFontTx/>
              <a:buNone/>
              <a:defRPr/>
            </a:pPr>
            <a:r>
              <a:rPr lang="en-GB" altLang="hu-HU" sz="2400" smtClean="0">
                <a:cs typeface="Arial" panose="020B0604020202020204" pitchFamily="34" charset="0"/>
              </a:rPr>
              <a:t>	Main problem is to detect the low microbial count </a:t>
            </a:r>
          </a:p>
          <a:p>
            <a:pPr lvl="1" eaLnBrk="1" hangingPunct="1">
              <a:buFontTx/>
              <a:buNone/>
              <a:defRPr/>
            </a:pPr>
            <a:r>
              <a:rPr lang="en-GB" altLang="hu-HU" sz="2400" smtClean="0">
                <a:cs typeface="Arial" panose="020B0604020202020204" pitchFamily="34" charset="0"/>
              </a:rPr>
              <a:t>	Basic assumption: 	</a:t>
            </a:r>
            <a:r>
              <a:rPr lang="en-GB" altLang="hu-HU" sz="2400" smtClean="0"/>
              <a:t>Even one viable cell results in 				positive test.</a:t>
            </a:r>
            <a:endParaRPr lang="en-GB" altLang="hu-HU" sz="2400" smtClean="0">
              <a:cs typeface="Arial" panose="020B060402020202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p:txBody>
          <a:bodyPr/>
          <a:lstStyle/>
          <a:p>
            <a:pPr eaLnBrk="1" hangingPunct="1">
              <a:defRPr/>
            </a:pPr>
            <a:r>
              <a:rPr lang="en-GB" altLang="hu-HU" sz="3200" smtClean="0"/>
              <a:t>Effect of the test volume on the detection</a:t>
            </a:r>
          </a:p>
        </p:txBody>
      </p:sp>
      <p:sp>
        <p:nvSpPr>
          <p:cNvPr id="441347" name="Rectangle 3"/>
          <p:cNvSpPr>
            <a:spLocks noGrp="1" noChangeArrowheads="1"/>
          </p:cNvSpPr>
          <p:nvPr>
            <p:ph type="body" idx="1"/>
          </p:nvPr>
        </p:nvSpPr>
        <p:spPr/>
        <p:txBody>
          <a:bodyPr/>
          <a:lstStyle/>
          <a:p>
            <a:pPr eaLnBrk="1" hangingPunct="1">
              <a:lnSpc>
                <a:spcPct val="117000"/>
              </a:lnSpc>
              <a:buClr>
                <a:srgbClr val="0E594D"/>
              </a:buClr>
              <a:buSzPct val="45000"/>
              <a:buFont typeface="Wingdings" panose="05000000000000000000" pitchFamily="2" charset="2"/>
              <a:buNone/>
              <a:defRPr/>
            </a:pPr>
            <a:r>
              <a:rPr lang="en-GB" altLang="hu-HU" sz="2400" u="sng" smtClean="0"/>
              <a:t>Legends</a:t>
            </a:r>
          </a:p>
          <a:p>
            <a:pPr eaLnBrk="1" hangingPunct="1">
              <a:lnSpc>
                <a:spcPct val="117000"/>
              </a:lnSpc>
              <a:buClr>
                <a:srgbClr val="0E594D"/>
              </a:buClr>
              <a:buSzPct val="45000"/>
              <a:buFont typeface="Wingdings" panose="05000000000000000000" pitchFamily="2" charset="2"/>
              <a:buNone/>
              <a:defRPr/>
            </a:pPr>
            <a:r>
              <a:rPr lang="en-GB" altLang="hu-HU" sz="2400" smtClean="0"/>
              <a:t>	N</a:t>
            </a:r>
            <a:r>
              <a:rPr lang="en-GB" altLang="hu-HU" sz="2400" baseline="-25000" smtClean="0"/>
              <a:t>s</a:t>
            </a:r>
            <a:r>
              <a:rPr lang="en-GB" altLang="hu-HU" sz="2400" smtClean="0"/>
              <a:t> :  average microbe-concentration of the sample 	(cfu/ml)</a:t>
            </a:r>
          </a:p>
          <a:p>
            <a:pPr eaLnBrk="1" hangingPunct="1">
              <a:lnSpc>
                <a:spcPct val="117000"/>
              </a:lnSpc>
              <a:buClrTx/>
              <a:buSzTx/>
              <a:buFontTx/>
              <a:buNone/>
              <a:defRPr/>
            </a:pPr>
            <a:r>
              <a:rPr lang="en-GB" altLang="hu-HU" sz="2400" i="1" smtClean="0"/>
              <a:t>	</a:t>
            </a:r>
            <a:r>
              <a:rPr lang="en-GB" altLang="hu-HU" sz="2400" smtClean="0"/>
              <a:t>V</a:t>
            </a:r>
            <a:r>
              <a:rPr lang="en-GB" altLang="hu-HU" sz="2400" baseline="-25000" smtClean="0"/>
              <a:t>s</a:t>
            </a:r>
            <a:r>
              <a:rPr lang="en-GB" altLang="hu-HU" sz="2400" i="1" smtClean="0"/>
              <a:t> </a:t>
            </a:r>
            <a:r>
              <a:rPr lang="en-GB" altLang="hu-HU" sz="2400" smtClean="0"/>
              <a:t>:  sample-volume (ml)</a:t>
            </a:r>
          </a:p>
          <a:p>
            <a:pPr eaLnBrk="1" hangingPunct="1">
              <a:lnSpc>
                <a:spcPct val="117000"/>
              </a:lnSpc>
              <a:buClrTx/>
              <a:buSzTx/>
              <a:buFontTx/>
              <a:buNone/>
              <a:defRPr/>
            </a:pPr>
            <a:r>
              <a:rPr lang="en-GB" altLang="hu-HU" sz="2400" smtClean="0"/>
              <a:t>	n  :	 sample size</a:t>
            </a:r>
          </a:p>
          <a:p>
            <a:pPr eaLnBrk="1" hangingPunct="1">
              <a:lnSpc>
                <a:spcPct val="117000"/>
              </a:lnSpc>
              <a:buClrTx/>
              <a:buSzTx/>
              <a:buFontTx/>
              <a:buNone/>
              <a:defRPr/>
            </a:pPr>
            <a:r>
              <a:rPr lang="en-GB" altLang="hu-HU" sz="2400" smtClean="0"/>
              <a:t>	V</a:t>
            </a:r>
            <a:r>
              <a:rPr lang="en-GB" altLang="hu-HU" sz="2400" baseline="-25000" smtClean="0"/>
              <a:t>i</a:t>
            </a:r>
            <a:r>
              <a:rPr lang="en-GB" altLang="hu-HU" sz="2400" smtClean="0"/>
              <a:t> :   The total volume tested 	V</a:t>
            </a:r>
            <a:r>
              <a:rPr lang="en-GB" altLang="hu-HU" sz="2400" baseline="-25000" smtClean="0"/>
              <a:t>i</a:t>
            </a:r>
            <a:r>
              <a:rPr lang="en-GB" altLang="hu-HU" sz="2400" smtClean="0"/>
              <a:t> = V</a:t>
            </a:r>
            <a:r>
              <a:rPr lang="en-GB" altLang="hu-HU" sz="2400" baseline="-25000" smtClean="0"/>
              <a:t>s</a:t>
            </a:r>
            <a:r>
              <a:rPr lang="en-GB" altLang="hu-HU" sz="2400" smtClean="0"/>
              <a:t> </a:t>
            </a:r>
            <a:r>
              <a:rPr lang="en-GB" altLang="hu-HU" sz="2400" smtClean="0">
                <a:cs typeface="Arial" panose="020B0604020202020204" pitchFamily="34" charset="0"/>
              </a:rPr>
              <a:t>· n</a:t>
            </a:r>
            <a:endParaRPr lang="hu-HU" altLang="hu-HU" sz="2400" smtClean="0">
              <a:cs typeface="Arial" panose="020B0604020202020204" pitchFamily="34" charset="0"/>
            </a:endParaRPr>
          </a:p>
          <a:p>
            <a:pPr eaLnBrk="1" hangingPunct="1">
              <a:lnSpc>
                <a:spcPct val="117000"/>
              </a:lnSpc>
              <a:buClrTx/>
              <a:buSzTx/>
              <a:buFontTx/>
              <a:buNone/>
              <a:defRPr/>
            </a:pPr>
            <a:r>
              <a:rPr lang="hu-HU" altLang="hu-HU" sz="2400" smtClean="0"/>
              <a:t>	</a:t>
            </a:r>
            <a:r>
              <a:rPr lang="en-GB" altLang="hu-HU" sz="2400" smtClean="0"/>
              <a:t>N</a:t>
            </a:r>
            <a:r>
              <a:rPr lang="en-GB" altLang="hu-HU" sz="2400" baseline="-33000" smtClean="0"/>
              <a:t>i</a:t>
            </a:r>
            <a:r>
              <a:rPr lang="hu-HU" altLang="hu-HU" sz="2400" smtClean="0"/>
              <a:t> :	 I</a:t>
            </a:r>
            <a:r>
              <a:rPr lang="en-GB" altLang="hu-HU" sz="2400" smtClean="0"/>
              <a:t>noculated total cell number in the all tests (cfu)</a:t>
            </a:r>
            <a:endParaRPr lang="hu-HU" altLang="hu-HU" sz="2400" smtClean="0"/>
          </a:p>
          <a:p>
            <a:pPr algn="ctr" eaLnBrk="1" hangingPunct="1">
              <a:lnSpc>
                <a:spcPct val="117000"/>
              </a:lnSpc>
              <a:buClrTx/>
              <a:buSzTx/>
              <a:buFontTx/>
              <a:buNone/>
              <a:defRPr/>
            </a:pPr>
            <a:r>
              <a:rPr lang="hu-HU" altLang="hu-HU" sz="2400" smtClean="0"/>
              <a:t>N</a:t>
            </a:r>
            <a:r>
              <a:rPr lang="hu-HU" altLang="hu-HU" sz="2400" baseline="-25000" smtClean="0"/>
              <a:t>i</a:t>
            </a:r>
            <a:r>
              <a:rPr lang="hu-HU" altLang="hu-HU" sz="2400" smtClean="0"/>
              <a:t> = N</a:t>
            </a:r>
            <a:r>
              <a:rPr lang="hu-HU" altLang="hu-HU" sz="2400" baseline="-25000" smtClean="0"/>
              <a:t>s</a:t>
            </a:r>
            <a:r>
              <a:rPr lang="hu-HU" altLang="hu-HU" sz="2400" smtClean="0"/>
              <a:t> </a:t>
            </a:r>
            <a:r>
              <a:rPr lang="en-US" altLang="hu-HU" sz="2400" smtClean="0">
                <a:cs typeface="Arial" panose="020B0604020202020204" pitchFamily="34" charset="0"/>
              </a:rPr>
              <a:t>·</a:t>
            </a:r>
            <a:r>
              <a:rPr lang="hu-HU" altLang="hu-HU" sz="2400" smtClean="0">
                <a:cs typeface="Arial" panose="020B0604020202020204" pitchFamily="34" charset="0"/>
              </a:rPr>
              <a:t>V</a:t>
            </a:r>
            <a:r>
              <a:rPr lang="hu-HU" altLang="hu-HU" sz="2400" baseline="-25000" smtClean="0">
                <a:cs typeface="Arial" panose="020B0604020202020204" pitchFamily="34" charset="0"/>
              </a:rPr>
              <a:t>i</a:t>
            </a:r>
            <a:endParaRPr lang="en-US" altLang="hu-HU" sz="2400" baseline="-25000" smtClean="0">
              <a:cs typeface="Arial" panose="020B060402020202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a:xfrm>
            <a:off x="457200" y="277813"/>
            <a:ext cx="8229600" cy="990600"/>
          </a:xfrm>
        </p:spPr>
        <p:txBody>
          <a:bodyPr/>
          <a:lstStyle/>
          <a:p>
            <a:pPr eaLnBrk="1" hangingPunct="1">
              <a:defRPr/>
            </a:pPr>
            <a:r>
              <a:rPr lang="en-GB" altLang="hu-HU" sz="3200" u="sng" smtClean="0">
                <a:solidFill>
                  <a:schemeClr val="tx1"/>
                </a:solidFill>
              </a:rPr>
              <a:t>Probability of positive test</a:t>
            </a:r>
          </a:p>
        </p:txBody>
      </p:sp>
      <p:sp>
        <p:nvSpPr>
          <p:cNvPr id="429068" name="Rectangle 12"/>
          <p:cNvSpPr>
            <a:spLocks noGrp="1" noChangeArrowheads="1"/>
          </p:cNvSpPr>
          <p:nvPr>
            <p:ph type="body" idx="1"/>
          </p:nvPr>
        </p:nvSpPr>
        <p:spPr>
          <a:xfrm>
            <a:off x="395288" y="1341438"/>
            <a:ext cx="8229600" cy="4718050"/>
          </a:xfrm>
        </p:spPr>
        <p:txBody>
          <a:bodyPr/>
          <a:lstStyle/>
          <a:p>
            <a:pPr eaLnBrk="1" hangingPunct="1">
              <a:lnSpc>
                <a:spcPct val="117000"/>
              </a:lnSpc>
              <a:buClrTx/>
              <a:buSzTx/>
              <a:buFontTx/>
              <a:buNone/>
              <a:defRPr/>
            </a:pPr>
            <a:r>
              <a:rPr lang="en-GB" altLang="hu-HU" sz="2800" smtClean="0"/>
              <a:t>Zero tolerance, positive test is not allowed</a:t>
            </a:r>
          </a:p>
          <a:p>
            <a:pPr algn="ctr" eaLnBrk="1" hangingPunct="1">
              <a:lnSpc>
                <a:spcPct val="117000"/>
              </a:lnSpc>
              <a:buClrTx/>
              <a:buSzTx/>
              <a:buFontTx/>
              <a:buNone/>
              <a:defRPr/>
            </a:pPr>
            <a:endParaRPr lang="en-GB" altLang="hu-HU" sz="2400" smtClean="0">
              <a:cs typeface="Arial" panose="020B0604020202020204" pitchFamily="34" charset="0"/>
            </a:endParaRPr>
          </a:p>
          <a:p>
            <a:pPr eaLnBrk="1" hangingPunct="1">
              <a:buFont typeface="Wingdings" panose="05000000000000000000" pitchFamily="2" charset="2"/>
              <a:buNone/>
              <a:defRPr/>
            </a:pPr>
            <a:r>
              <a:rPr lang="en-GB" altLang="hu-HU" sz="2800" smtClean="0"/>
              <a:t>The probability of n negative test:</a:t>
            </a:r>
          </a:p>
          <a:p>
            <a:pPr eaLnBrk="1" hangingPunct="1">
              <a:buFont typeface="Wingdings" panose="05000000000000000000" pitchFamily="2" charset="2"/>
              <a:buNone/>
              <a:defRPr/>
            </a:pPr>
            <a:endParaRPr lang="en-GB" altLang="hu-HU" sz="2800" smtClean="0"/>
          </a:p>
          <a:p>
            <a:pPr eaLnBrk="1" hangingPunct="1">
              <a:buFont typeface="Wingdings" panose="05000000000000000000" pitchFamily="2" charset="2"/>
              <a:buNone/>
              <a:defRPr/>
            </a:pPr>
            <a:endParaRPr lang="en-GB" altLang="hu-HU" sz="2800" smtClean="0"/>
          </a:p>
          <a:p>
            <a:pPr eaLnBrk="1" hangingPunct="1">
              <a:buFont typeface="Wingdings" panose="05000000000000000000" pitchFamily="2" charset="2"/>
              <a:buNone/>
              <a:defRPr/>
            </a:pPr>
            <a:endParaRPr lang="hu-HU" altLang="hu-HU" sz="2800" smtClean="0"/>
          </a:p>
          <a:p>
            <a:pPr eaLnBrk="1" hangingPunct="1">
              <a:buFont typeface="Wingdings" panose="05000000000000000000" pitchFamily="2" charset="2"/>
              <a:buNone/>
              <a:defRPr/>
            </a:pPr>
            <a:r>
              <a:rPr lang="en-GB" altLang="hu-HU" sz="2800" smtClean="0"/>
              <a:t>The probability of minimum</a:t>
            </a:r>
            <a:r>
              <a:rPr lang="hu-HU" altLang="hu-HU" sz="2800" smtClean="0"/>
              <a:t> </a:t>
            </a:r>
            <a:r>
              <a:rPr lang="en-GB" altLang="hu-HU" sz="2800" smtClean="0"/>
              <a:t>1 positive test</a:t>
            </a:r>
            <a:r>
              <a:rPr lang="hu-HU" altLang="hu-HU" sz="2800" smtClean="0"/>
              <a:t>:</a:t>
            </a:r>
            <a:endParaRPr lang="en-GB" altLang="hu-HU" sz="2800" smtClean="0"/>
          </a:p>
          <a:p>
            <a:pPr eaLnBrk="1" hangingPunct="1">
              <a:defRPr/>
            </a:pPr>
            <a:endParaRPr lang="en-GB" altLang="hu-HU" sz="4400" smtClean="0"/>
          </a:p>
          <a:p>
            <a:pPr eaLnBrk="1" hangingPunct="1">
              <a:buFont typeface="Wingdings" panose="05000000000000000000" pitchFamily="2" charset="2"/>
              <a:buNone/>
              <a:defRPr/>
            </a:pPr>
            <a:endParaRPr lang="en-GB" altLang="hu-HU" sz="4400" smtClean="0"/>
          </a:p>
        </p:txBody>
      </p:sp>
      <p:pic>
        <p:nvPicPr>
          <p:cNvPr id="43012" name="Picture 9"/>
          <p:cNvPicPr>
            <a:picLocks noChangeAspect="1" noChangeArrowheads="1"/>
          </p:cNvPicPr>
          <p:nvPr>
            <p:ph sz="quarter" idx="4294967295"/>
          </p:nvPr>
        </p:nvPicPr>
        <p:blipFill>
          <a:blip r:embed="rId2">
            <a:extLst>
              <a:ext uri="{28A0092B-C50C-407E-A947-70E740481C1C}">
                <a14:useLocalDpi xmlns:a14="http://schemas.microsoft.com/office/drawing/2010/main" val="0"/>
              </a:ext>
            </a:extLst>
          </a:blip>
          <a:srcRect/>
          <a:stretch>
            <a:fillRect/>
          </a:stretch>
        </p:blipFill>
        <p:spPr>
          <a:xfrm>
            <a:off x="2627313" y="3141663"/>
            <a:ext cx="3743325" cy="823912"/>
          </a:xfrm>
          <a:solidFill>
            <a:schemeClr val="tx1"/>
          </a:solidFill>
          <a:ln>
            <a:solidFill>
              <a:schemeClr val="tx1"/>
            </a:solidFill>
            <a:round/>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3013" name="Rectangle 11"/>
          <p:cNvSpPr>
            <a:spLocks noChangeArrowheads="1"/>
          </p:cNvSpPr>
          <p:nvPr/>
        </p:nvSpPr>
        <p:spPr bwMode="auto">
          <a:xfrm>
            <a:off x="0" y="32432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endParaRPr lang="hu-HU" altLang="hu-HU"/>
          </a:p>
        </p:txBody>
      </p:sp>
      <p:pic>
        <p:nvPicPr>
          <p:cNvPr id="4301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150" y="5300663"/>
            <a:ext cx="6048375" cy="936625"/>
          </a:xfrm>
          <a:prstGeom prst="rect">
            <a:avLst/>
          </a:pr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457200" y="277813"/>
            <a:ext cx="8229600" cy="919162"/>
          </a:xfrm>
        </p:spPr>
        <p:txBody>
          <a:bodyPr/>
          <a:lstStyle/>
          <a:p>
            <a:pPr algn="l" eaLnBrk="1" hangingPunct="1">
              <a:defRPr/>
            </a:pPr>
            <a:r>
              <a:rPr lang="en-GB" altLang="hu-HU" sz="3200" u="sng" smtClean="0">
                <a:solidFill>
                  <a:schemeClr val="tx1"/>
                </a:solidFill>
              </a:rPr>
              <a:t>The Microtester method</a:t>
            </a:r>
            <a:r>
              <a:rPr lang="en-GB" altLang="hu-HU" sz="4000" b="1" smtClean="0">
                <a:solidFill>
                  <a:schemeClr val="tx1"/>
                </a:solidFill>
              </a:rPr>
              <a:t/>
            </a:r>
            <a:br>
              <a:rPr lang="en-GB" altLang="hu-HU" sz="4000" b="1" smtClean="0">
                <a:solidFill>
                  <a:schemeClr val="tx1"/>
                </a:solidFill>
              </a:rPr>
            </a:br>
            <a:endParaRPr lang="en-GB" altLang="hu-HU" sz="4000" b="1" smtClean="0">
              <a:solidFill>
                <a:schemeClr val="tx1"/>
              </a:solidFill>
            </a:endParaRPr>
          </a:p>
        </p:txBody>
      </p:sp>
      <p:sp>
        <p:nvSpPr>
          <p:cNvPr id="175107" name="Rectangle 3"/>
          <p:cNvSpPr>
            <a:spLocks noGrp="1" noChangeArrowheads="1"/>
          </p:cNvSpPr>
          <p:nvPr>
            <p:ph type="body" idx="1"/>
          </p:nvPr>
        </p:nvSpPr>
        <p:spPr>
          <a:xfrm>
            <a:off x="457200" y="1196975"/>
            <a:ext cx="8229600" cy="4933950"/>
          </a:xfrm>
        </p:spPr>
        <p:txBody>
          <a:bodyPr/>
          <a:lstStyle/>
          <a:p>
            <a:pPr eaLnBrk="1" hangingPunct="1">
              <a:lnSpc>
                <a:spcPct val="90000"/>
              </a:lnSpc>
              <a:buClr>
                <a:schemeClr val="tx1"/>
              </a:buClr>
              <a:defRPr/>
            </a:pPr>
            <a:r>
              <a:rPr lang="en-GB" altLang="hu-HU" sz="2800" smtClean="0"/>
              <a:t>The energy source of the growth is the biological oxidation which results in a reduction in the environment.</a:t>
            </a:r>
          </a:p>
          <a:p>
            <a:pPr eaLnBrk="1" hangingPunct="1">
              <a:lnSpc>
                <a:spcPct val="90000"/>
              </a:lnSpc>
              <a:buClr>
                <a:schemeClr val="tx1"/>
              </a:buClr>
              <a:buFont typeface="Wingdings" panose="05000000000000000000" pitchFamily="2" charset="2"/>
              <a:buNone/>
              <a:defRPr/>
            </a:pPr>
            <a:endParaRPr lang="en-GB" altLang="hu-HU" sz="2800" smtClean="0"/>
          </a:p>
          <a:p>
            <a:pPr eaLnBrk="1" hangingPunct="1">
              <a:lnSpc>
                <a:spcPct val="90000"/>
              </a:lnSpc>
              <a:buClr>
                <a:schemeClr val="tx1"/>
              </a:buClr>
              <a:defRPr/>
            </a:pPr>
            <a:r>
              <a:rPr lang="en-GB" altLang="hu-HU" sz="2800" smtClean="0"/>
              <a:t>Due to the oxygen depletion and the production of reducing compounds the redox</a:t>
            </a:r>
            <a:r>
              <a:rPr lang="hu-HU" altLang="hu-HU" sz="2800" smtClean="0"/>
              <a:t>-</a:t>
            </a:r>
            <a:r>
              <a:rPr lang="en-GB" altLang="hu-HU" sz="2800" smtClean="0"/>
              <a:t>potential of the nutrient medium changes.</a:t>
            </a:r>
          </a:p>
          <a:p>
            <a:pPr eaLnBrk="1" hangingPunct="1">
              <a:lnSpc>
                <a:spcPct val="90000"/>
              </a:lnSpc>
              <a:buClr>
                <a:schemeClr val="tx1"/>
              </a:buClr>
              <a:buFont typeface="Wingdings" panose="05000000000000000000" pitchFamily="2" charset="2"/>
              <a:buNone/>
              <a:defRPr/>
            </a:pPr>
            <a:endParaRPr lang="en-GB" altLang="hu-HU" sz="2800" smtClean="0"/>
          </a:p>
          <a:p>
            <a:pPr eaLnBrk="1" hangingPunct="1">
              <a:lnSpc>
                <a:spcPct val="90000"/>
              </a:lnSpc>
              <a:buClr>
                <a:schemeClr val="tx1"/>
              </a:buClr>
              <a:defRPr/>
            </a:pPr>
            <a:r>
              <a:rPr lang="en-GB" altLang="hu-HU" sz="2800" smtClean="0"/>
              <a:t>The redox-potential of the medium is a well measurable parameter which could be used for the determination of the microbial multiplication.</a:t>
            </a:r>
          </a:p>
          <a:p>
            <a:pPr eaLnBrk="1" hangingPunct="1">
              <a:lnSpc>
                <a:spcPct val="90000"/>
              </a:lnSpc>
              <a:buFont typeface="Wingdings" panose="05000000000000000000" pitchFamily="2" charset="2"/>
              <a:buNone/>
              <a:defRPr/>
            </a:pPr>
            <a:endParaRPr lang="en-GB" altLang="hu-HU"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a:xfrm>
            <a:off x="457200" y="277813"/>
            <a:ext cx="8229600" cy="990600"/>
          </a:xfrm>
        </p:spPr>
        <p:txBody>
          <a:bodyPr/>
          <a:lstStyle/>
          <a:p>
            <a:pPr eaLnBrk="1" hangingPunct="1">
              <a:defRPr/>
            </a:pPr>
            <a:r>
              <a:rPr lang="en-GB" altLang="hu-HU" sz="2800" smtClean="0"/>
              <a:t>Comparison of the classical and redox methods</a:t>
            </a:r>
          </a:p>
        </p:txBody>
      </p:sp>
      <p:sp>
        <p:nvSpPr>
          <p:cNvPr id="439299" name="Rectangle 3"/>
          <p:cNvSpPr>
            <a:spLocks noGrp="1" noChangeArrowheads="1"/>
          </p:cNvSpPr>
          <p:nvPr>
            <p:ph type="body" idx="1"/>
          </p:nvPr>
        </p:nvSpPr>
        <p:spPr>
          <a:xfrm>
            <a:off x="457200" y="1484313"/>
            <a:ext cx="8229600" cy="4968875"/>
          </a:xfrm>
        </p:spPr>
        <p:txBody>
          <a:bodyPr/>
          <a:lstStyle/>
          <a:p>
            <a:pPr eaLnBrk="1" hangingPunct="1">
              <a:buFont typeface="Wingdings" panose="05000000000000000000" pitchFamily="2" charset="2"/>
              <a:buNone/>
              <a:defRPr/>
            </a:pPr>
            <a:r>
              <a:rPr lang="en-GB" altLang="hu-HU" sz="2400" smtClean="0"/>
              <a:t>At a given microbial concentration the effectiveness of the testing depends on the filtered volume:  V</a:t>
            </a:r>
            <a:r>
              <a:rPr lang="en-GB" altLang="hu-HU" sz="2400" baseline="-25000" smtClean="0"/>
              <a:t>i </a:t>
            </a:r>
            <a:r>
              <a:rPr lang="en-GB" altLang="hu-HU" sz="2400" smtClean="0"/>
              <a:t>= </a:t>
            </a:r>
            <a:r>
              <a:rPr lang="en-GB" altLang="hu-HU" sz="2400" smtClean="0">
                <a:cs typeface="Arial" panose="020B0604020202020204" pitchFamily="34" charset="0"/>
              </a:rPr>
              <a:t>V</a:t>
            </a:r>
            <a:r>
              <a:rPr lang="en-GB" altLang="hu-HU" sz="2400" baseline="-25000" smtClean="0">
                <a:cs typeface="Arial" panose="020B0604020202020204" pitchFamily="34" charset="0"/>
              </a:rPr>
              <a:t>s</a:t>
            </a:r>
            <a:r>
              <a:rPr lang="en-GB" altLang="hu-HU" sz="2400" smtClean="0">
                <a:cs typeface="Arial" panose="020B0604020202020204" pitchFamily="34" charset="0"/>
              </a:rPr>
              <a:t> ·n</a:t>
            </a:r>
            <a:endParaRPr lang="en-GB" altLang="hu-HU" sz="2400" smtClean="0"/>
          </a:p>
          <a:p>
            <a:pPr eaLnBrk="1" hangingPunct="1">
              <a:buFont typeface="Wingdings" panose="05000000000000000000" pitchFamily="2" charset="2"/>
              <a:buNone/>
              <a:defRPr/>
            </a:pPr>
            <a:r>
              <a:rPr lang="en-GB" altLang="hu-HU" sz="2400" smtClean="0"/>
              <a:t>Example for mineral water testing: Vs = 250 ml/sample</a:t>
            </a:r>
          </a:p>
          <a:p>
            <a:pPr eaLnBrk="1" hangingPunct="1">
              <a:buFont typeface="Wingdings" panose="05000000000000000000" pitchFamily="2" charset="2"/>
              <a:buNone/>
              <a:defRPr/>
            </a:pPr>
            <a:endParaRPr lang="en-GB" altLang="hu-HU" sz="2400" smtClean="0"/>
          </a:p>
          <a:p>
            <a:pPr eaLnBrk="1" hangingPunct="1">
              <a:buFont typeface="Wingdings" panose="05000000000000000000" pitchFamily="2" charset="2"/>
              <a:buNone/>
              <a:defRPr/>
            </a:pPr>
            <a:r>
              <a:rPr lang="en-GB" altLang="hu-HU" sz="2400" smtClean="0"/>
              <a:t>Classical membrane filtration, 	</a:t>
            </a:r>
          </a:p>
          <a:p>
            <a:pPr eaLnBrk="1" hangingPunct="1">
              <a:buFont typeface="Wingdings" panose="05000000000000000000" pitchFamily="2" charset="2"/>
              <a:buNone/>
              <a:defRPr/>
            </a:pPr>
            <a:r>
              <a:rPr lang="en-GB" altLang="hu-HU" sz="2400" smtClean="0"/>
              <a:t>	1 membrane for 3 samples</a:t>
            </a:r>
          </a:p>
          <a:p>
            <a:pPr eaLnBrk="1" hangingPunct="1">
              <a:buFont typeface="Wingdings" panose="05000000000000000000" pitchFamily="2" charset="2"/>
              <a:buNone/>
              <a:defRPr/>
            </a:pPr>
            <a:r>
              <a:rPr lang="en-GB" altLang="hu-HU" sz="2400" smtClean="0"/>
              <a:t>	</a:t>
            </a:r>
            <a:r>
              <a:rPr lang="en-GB" altLang="hu-HU" sz="2400" smtClean="0">
                <a:solidFill>
                  <a:srgbClr val="FF3300"/>
                </a:solidFill>
              </a:rPr>
              <a:t>1 Petri dish</a:t>
            </a:r>
            <a:r>
              <a:rPr lang="en-GB" altLang="hu-HU" sz="2400" smtClean="0"/>
              <a:t> for 1 membrane = </a:t>
            </a:r>
            <a:r>
              <a:rPr lang="en-GB" altLang="hu-HU" sz="2400" smtClean="0">
                <a:solidFill>
                  <a:srgbClr val="FF3300"/>
                </a:solidFill>
              </a:rPr>
              <a:t>3 samples</a:t>
            </a:r>
          </a:p>
          <a:p>
            <a:pPr eaLnBrk="1" hangingPunct="1">
              <a:buFont typeface="Wingdings" panose="05000000000000000000" pitchFamily="2" charset="2"/>
              <a:buNone/>
              <a:defRPr/>
            </a:pPr>
            <a:endParaRPr lang="en-GB" altLang="hu-HU" sz="2400" smtClean="0"/>
          </a:p>
          <a:p>
            <a:pPr eaLnBrk="1" hangingPunct="1">
              <a:buFont typeface="Wingdings" panose="05000000000000000000" pitchFamily="2" charset="2"/>
              <a:buNone/>
              <a:defRPr/>
            </a:pPr>
            <a:r>
              <a:rPr lang="en-GB" altLang="hu-HU" sz="2400" smtClean="0"/>
              <a:t>Microtester method with normal loading</a:t>
            </a:r>
          </a:p>
          <a:p>
            <a:pPr eaLnBrk="1" hangingPunct="1">
              <a:buFont typeface="Wingdings" panose="05000000000000000000" pitchFamily="2" charset="2"/>
              <a:buNone/>
              <a:defRPr/>
            </a:pPr>
            <a:r>
              <a:rPr lang="en-GB" altLang="hu-HU" sz="2400" smtClean="0"/>
              <a:t>	1 membrane for 4 samples</a:t>
            </a:r>
          </a:p>
          <a:p>
            <a:pPr eaLnBrk="1" hangingPunct="1">
              <a:buFont typeface="Wingdings" panose="05000000000000000000" pitchFamily="2" charset="2"/>
              <a:buNone/>
              <a:defRPr/>
            </a:pPr>
            <a:r>
              <a:rPr lang="en-GB" altLang="hu-HU" sz="2400" smtClean="0"/>
              <a:t>	</a:t>
            </a:r>
            <a:r>
              <a:rPr lang="en-GB" altLang="hu-HU" sz="2400" smtClean="0">
                <a:solidFill>
                  <a:srgbClr val="FF3300"/>
                </a:solidFill>
              </a:rPr>
              <a:t>1 test cell</a:t>
            </a:r>
            <a:r>
              <a:rPr lang="en-GB" altLang="hu-HU" sz="2400" smtClean="0"/>
              <a:t> for 5 membranes = </a:t>
            </a:r>
            <a:r>
              <a:rPr lang="en-GB" altLang="hu-HU" sz="2400" smtClean="0">
                <a:solidFill>
                  <a:srgbClr val="FF3300"/>
                </a:solidFill>
              </a:rPr>
              <a:t>20 samples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Grp="1" noChangeArrowheads="1"/>
          </p:cNvSpPr>
          <p:nvPr>
            <p:ph type="title"/>
          </p:nvPr>
        </p:nvSpPr>
        <p:spPr/>
        <p:txBody>
          <a:bodyPr/>
          <a:lstStyle/>
          <a:p>
            <a:pPr eaLnBrk="1" hangingPunct="1">
              <a:defRPr/>
            </a:pPr>
            <a:r>
              <a:rPr lang="en-GB" altLang="hu-HU" sz="3200" smtClean="0"/>
              <a:t>Probability of positive test</a:t>
            </a:r>
          </a:p>
        </p:txBody>
      </p:sp>
      <p:graphicFrame>
        <p:nvGraphicFramePr>
          <p:cNvPr id="45059" name="Object 33"/>
          <p:cNvGraphicFramePr>
            <a:graphicFrameLocks noChangeAspect="1"/>
          </p:cNvGraphicFramePr>
          <p:nvPr>
            <p:ph idx="1"/>
          </p:nvPr>
        </p:nvGraphicFramePr>
        <p:xfrm>
          <a:off x="1547813" y="1700213"/>
          <a:ext cx="6192837" cy="4286250"/>
        </p:xfrm>
        <a:graphic>
          <a:graphicData uri="http://schemas.openxmlformats.org/presentationml/2006/ole">
            <mc:AlternateContent xmlns:mc="http://schemas.openxmlformats.org/markup-compatibility/2006">
              <mc:Choice xmlns:v="urn:schemas-microsoft-com:vml" Requires="v">
                <p:oleObj spid="_x0000_s45060" name="Chart" r:id="rId3" imgW="5229149" imgH="3390900" progId="Excel.Chart.8">
                  <p:embed/>
                </p:oleObj>
              </mc:Choice>
              <mc:Fallback>
                <p:oleObj name="Chart" r:id="rId3" imgW="5229149" imgH="3390900" progId="Excel.Chart.8">
                  <p:embed/>
                  <p:pic>
                    <p:nvPicPr>
                      <p:cNvPr id="0" name="Object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813" y="1700213"/>
                        <a:ext cx="6192837" cy="428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Grp="1" noChangeArrowheads="1"/>
          </p:cNvSpPr>
          <p:nvPr>
            <p:ph type="title" idx="4294967295"/>
          </p:nvPr>
        </p:nvSpPr>
        <p:spPr>
          <a:xfrm>
            <a:off x="900113" y="277813"/>
            <a:ext cx="7329487" cy="1143000"/>
          </a:xfrm>
        </p:spPr>
        <p:txBody>
          <a:bodyPr/>
          <a:lstStyle/>
          <a:p>
            <a:pPr eaLnBrk="1" hangingPunct="1">
              <a:defRPr/>
            </a:pPr>
            <a:r>
              <a:rPr lang="en-GB" altLang="hu-HU" sz="3200" smtClean="0"/>
              <a:t>Probability of positive test</a:t>
            </a:r>
          </a:p>
        </p:txBody>
      </p:sp>
      <p:graphicFrame>
        <p:nvGraphicFramePr>
          <p:cNvPr id="46083" name="Object 12"/>
          <p:cNvGraphicFramePr>
            <a:graphicFrameLocks noChangeAspect="1"/>
          </p:cNvGraphicFramePr>
          <p:nvPr/>
        </p:nvGraphicFramePr>
        <p:xfrm>
          <a:off x="1258888" y="1700213"/>
          <a:ext cx="6840537" cy="4419600"/>
        </p:xfrm>
        <a:graphic>
          <a:graphicData uri="http://schemas.openxmlformats.org/presentationml/2006/ole">
            <mc:AlternateContent xmlns:mc="http://schemas.openxmlformats.org/markup-compatibility/2006">
              <mc:Choice xmlns:v="urn:schemas-microsoft-com:vml" Requires="v">
                <p:oleObj spid="_x0000_s46084" name="Chart" r:id="rId3" imgW="5248351" imgH="3390900" progId="Excel.Chart.8">
                  <p:embed/>
                </p:oleObj>
              </mc:Choice>
              <mc:Fallback>
                <p:oleObj name="Chart" r:id="rId3" imgW="5248351" imgH="3390900" progId="Excel.Chart.8">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8888" y="1700213"/>
                        <a:ext cx="6840537"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title"/>
          </p:nvPr>
        </p:nvSpPr>
        <p:spPr>
          <a:xfrm>
            <a:off x="457200" y="277813"/>
            <a:ext cx="8229600" cy="919162"/>
          </a:xfrm>
        </p:spPr>
        <p:txBody>
          <a:bodyPr/>
          <a:lstStyle/>
          <a:p>
            <a:pPr eaLnBrk="1" hangingPunct="1">
              <a:defRPr/>
            </a:pPr>
            <a:r>
              <a:rPr lang="en-GB" altLang="hu-HU" sz="3200" dirty="0" smtClean="0"/>
              <a:t>Presence/Absence tests </a:t>
            </a:r>
            <a:r>
              <a:rPr lang="hu-HU" altLang="hu-HU" sz="3200" dirty="0" smtClean="0"/>
              <a:t>1.</a:t>
            </a:r>
            <a:r>
              <a:rPr lang="en-GB" altLang="hu-HU" sz="3200" smtClean="0"/>
              <a:t> </a:t>
            </a:r>
          </a:p>
        </p:txBody>
      </p:sp>
      <p:sp>
        <p:nvSpPr>
          <p:cNvPr id="422915" name="Rectangle 3"/>
          <p:cNvSpPr>
            <a:spLocks noGrp="1" noChangeArrowheads="1"/>
          </p:cNvSpPr>
          <p:nvPr>
            <p:ph type="body" idx="1"/>
          </p:nvPr>
        </p:nvSpPr>
        <p:spPr>
          <a:xfrm>
            <a:off x="457200" y="1268413"/>
            <a:ext cx="8229600" cy="5329237"/>
          </a:xfrm>
        </p:spPr>
        <p:txBody>
          <a:bodyPr/>
          <a:lstStyle/>
          <a:p>
            <a:pPr eaLnBrk="1" hangingPunct="1">
              <a:lnSpc>
                <a:spcPct val="80000"/>
              </a:lnSpc>
              <a:buFont typeface="Wingdings" panose="05000000000000000000" pitchFamily="2" charset="2"/>
              <a:buNone/>
              <a:defRPr/>
            </a:pPr>
            <a:r>
              <a:rPr lang="en-GB" altLang="hu-HU" sz="2400" u="sng" smtClean="0"/>
              <a:t>72 bottles tested for Coliform </a:t>
            </a:r>
            <a:r>
              <a:rPr lang="en-GB" altLang="hu-HU" sz="2400" smtClean="0"/>
              <a:t>(09 Aug 2005)</a:t>
            </a:r>
          </a:p>
          <a:p>
            <a:pPr eaLnBrk="1" hangingPunct="1">
              <a:lnSpc>
                <a:spcPct val="80000"/>
              </a:lnSpc>
              <a:defRPr/>
            </a:pPr>
            <a:r>
              <a:rPr lang="en-GB" altLang="hu-HU" sz="2400" smtClean="0">
                <a:solidFill>
                  <a:srgbClr val="FF3300"/>
                </a:solidFill>
              </a:rPr>
              <a:t>Method of Laboratory</a:t>
            </a:r>
            <a:r>
              <a:rPr lang="en-GB" altLang="hu-HU" sz="2400" smtClean="0"/>
              <a:t>, Tergitol agar, 24 Petri dishes</a:t>
            </a:r>
          </a:p>
          <a:p>
            <a:pPr eaLnBrk="1" hangingPunct="1">
              <a:lnSpc>
                <a:spcPct val="80000"/>
              </a:lnSpc>
              <a:buFont typeface="Wingdings" panose="05000000000000000000" pitchFamily="2" charset="2"/>
              <a:buNone/>
              <a:defRPr/>
            </a:pPr>
            <a:r>
              <a:rPr lang="en-GB" altLang="hu-HU" sz="2400" smtClean="0"/>
              <a:t>	Membrane filtering 3 x 250 ml with 1 filter.</a:t>
            </a:r>
          </a:p>
          <a:p>
            <a:pPr eaLnBrk="1" hangingPunct="1">
              <a:lnSpc>
                <a:spcPct val="80000"/>
              </a:lnSpc>
              <a:buFont typeface="Wingdings" panose="05000000000000000000" pitchFamily="2" charset="2"/>
              <a:buNone/>
              <a:defRPr/>
            </a:pPr>
            <a:r>
              <a:rPr lang="en-GB" altLang="hu-HU" sz="2400" smtClean="0"/>
              <a:t>	Placing 1 filter in a Petri dish</a:t>
            </a:r>
          </a:p>
          <a:p>
            <a:pPr eaLnBrk="1" hangingPunct="1">
              <a:lnSpc>
                <a:spcPct val="80000"/>
              </a:lnSpc>
              <a:buFont typeface="Wingdings" panose="05000000000000000000" pitchFamily="2" charset="2"/>
              <a:buNone/>
              <a:defRPr/>
            </a:pPr>
            <a:r>
              <a:rPr lang="en-GB" altLang="hu-HU" sz="2400" smtClean="0"/>
              <a:t>	One Petri dish represents 3 bottles		All negative</a:t>
            </a:r>
          </a:p>
          <a:p>
            <a:pPr eaLnBrk="1" hangingPunct="1">
              <a:lnSpc>
                <a:spcPct val="80000"/>
              </a:lnSpc>
              <a:buFont typeface="Wingdings" panose="05000000000000000000" pitchFamily="2" charset="2"/>
              <a:buNone/>
              <a:defRPr/>
            </a:pPr>
            <a:r>
              <a:rPr lang="en-GB" altLang="hu-HU" sz="2400" smtClean="0"/>
              <a:t>	Detection threshold: 1 microbe/750ml</a:t>
            </a:r>
            <a:r>
              <a:rPr lang="en-GB" altLang="hu-HU" sz="2000" smtClean="0"/>
              <a:t>			</a:t>
            </a:r>
            <a:endParaRPr lang="en-GB" altLang="hu-HU" sz="2000" smtClean="0">
              <a:solidFill>
                <a:srgbClr val="FF3300"/>
              </a:solidFill>
            </a:endParaRPr>
          </a:p>
          <a:p>
            <a:pPr eaLnBrk="1" hangingPunct="1">
              <a:lnSpc>
                <a:spcPct val="80000"/>
              </a:lnSpc>
              <a:defRPr/>
            </a:pPr>
            <a:r>
              <a:rPr lang="en-GB" altLang="hu-HU" sz="2400" smtClean="0">
                <a:solidFill>
                  <a:srgbClr val="FF3300"/>
                </a:solidFill>
              </a:rPr>
              <a:t>Redox potential method</a:t>
            </a:r>
            <a:r>
              <a:rPr lang="en-GB" altLang="hu-HU" sz="2400" smtClean="0"/>
              <a:t>, BBL broth, 6 Channels, </a:t>
            </a:r>
          </a:p>
          <a:p>
            <a:pPr eaLnBrk="1" hangingPunct="1">
              <a:lnSpc>
                <a:spcPct val="80000"/>
              </a:lnSpc>
              <a:buFont typeface="Wingdings" panose="05000000000000000000" pitchFamily="2" charset="2"/>
              <a:buNone/>
              <a:defRPr/>
            </a:pPr>
            <a:r>
              <a:rPr lang="en-GB" altLang="hu-HU" sz="2400" smtClean="0"/>
              <a:t>	Membrane filtering 3 x 250 ml with 1 filter. </a:t>
            </a:r>
          </a:p>
          <a:p>
            <a:pPr eaLnBrk="1" hangingPunct="1">
              <a:lnSpc>
                <a:spcPct val="80000"/>
              </a:lnSpc>
              <a:buFont typeface="Wingdings" panose="05000000000000000000" pitchFamily="2" charset="2"/>
              <a:buNone/>
              <a:defRPr/>
            </a:pPr>
            <a:r>
              <a:rPr lang="en-GB" altLang="hu-HU" sz="2400" smtClean="0"/>
              <a:t>	Placing 4 filters in a test cell.</a:t>
            </a:r>
          </a:p>
          <a:p>
            <a:pPr eaLnBrk="1" hangingPunct="1">
              <a:lnSpc>
                <a:spcPct val="80000"/>
              </a:lnSpc>
              <a:buFont typeface="Wingdings" panose="05000000000000000000" pitchFamily="2" charset="2"/>
              <a:buNone/>
              <a:defRPr/>
            </a:pPr>
            <a:r>
              <a:rPr lang="en-GB" altLang="hu-HU" sz="2400" smtClean="0"/>
              <a:t>	One test cell represents 12 bottles		All negative</a:t>
            </a:r>
          </a:p>
          <a:p>
            <a:pPr eaLnBrk="1" hangingPunct="1">
              <a:lnSpc>
                <a:spcPct val="80000"/>
              </a:lnSpc>
              <a:buFont typeface="Wingdings" panose="05000000000000000000" pitchFamily="2" charset="2"/>
              <a:buNone/>
              <a:defRPr/>
            </a:pPr>
            <a:r>
              <a:rPr lang="en-GB" altLang="hu-HU" sz="2400" smtClean="0"/>
              <a:t>	Detection threshold: 1 microbe/3000ml 						</a:t>
            </a:r>
            <a:endParaRPr lang="en-GB" altLang="hu-HU" sz="2400" smtClean="0">
              <a:solidFill>
                <a:srgbClr val="FF3300"/>
              </a:solidFill>
            </a:endParaRPr>
          </a:p>
          <a:p>
            <a:pPr eaLnBrk="1" hangingPunct="1">
              <a:lnSpc>
                <a:spcPct val="80000"/>
              </a:lnSpc>
              <a:buFont typeface="Wingdings" panose="05000000000000000000" pitchFamily="2" charset="2"/>
              <a:buNone/>
              <a:defRPr/>
            </a:pPr>
            <a:r>
              <a:rPr lang="en-GB" altLang="hu-HU" sz="2400" smtClean="0"/>
              <a:t>Positive control:</a:t>
            </a:r>
          </a:p>
          <a:p>
            <a:pPr eaLnBrk="1" hangingPunct="1">
              <a:lnSpc>
                <a:spcPct val="80000"/>
              </a:lnSpc>
              <a:buFont typeface="Wingdings" panose="05000000000000000000" pitchFamily="2" charset="2"/>
              <a:buNone/>
              <a:defRPr/>
            </a:pPr>
            <a:r>
              <a:rPr lang="en-GB" altLang="hu-HU" sz="2400" smtClean="0"/>
              <a:t>	1 ml </a:t>
            </a:r>
            <a:r>
              <a:rPr lang="en-GB" altLang="hu-HU" sz="2400" i="1" smtClean="0"/>
              <a:t>Citrobacter freundii</a:t>
            </a:r>
            <a:r>
              <a:rPr lang="en-GB" altLang="hu-HU" sz="2400" smtClean="0"/>
              <a:t> suspension (logN = 3.66)</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ChangeArrowheads="1"/>
          </p:cNvSpPr>
          <p:nvPr>
            <p:ph type="title"/>
          </p:nvPr>
        </p:nvSpPr>
        <p:spPr/>
        <p:txBody>
          <a:bodyPr/>
          <a:lstStyle/>
          <a:p>
            <a:pPr eaLnBrk="1" hangingPunct="1">
              <a:defRPr/>
            </a:pPr>
            <a:r>
              <a:rPr lang="en-GB" altLang="hu-HU" sz="3200" smtClean="0"/>
              <a:t>Advantages of the redox method in the evaluation of membrane filtration</a:t>
            </a:r>
          </a:p>
        </p:txBody>
      </p:sp>
      <p:sp>
        <p:nvSpPr>
          <p:cNvPr id="428035"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defRPr/>
            </a:pPr>
            <a:endParaRPr lang="en-GB" altLang="hu-HU" sz="2800" u="sng" smtClean="0"/>
          </a:p>
          <a:p>
            <a:pPr eaLnBrk="1" hangingPunct="1">
              <a:lnSpc>
                <a:spcPct val="80000"/>
              </a:lnSpc>
              <a:defRPr/>
            </a:pPr>
            <a:r>
              <a:rPr lang="en-GB" altLang="hu-HU" sz="2800" smtClean="0"/>
              <a:t>The time requirement of the redox-potential technique is significantly lower than that of the classical nutrient methods.</a:t>
            </a:r>
            <a:endParaRPr lang="hu-HU" altLang="hu-HU" sz="2800" smtClean="0"/>
          </a:p>
          <a:p>
            <a:pPr eaLnBrk="1" hangingPunct="1">
              <a:lnSpc>
                <a:spcPct val="80000"/>
              </a:lnSpc>
              <a:buFont typeface="Wingdings" panose="05000000000000000000" pitchFamily="2" charset="2"/>
              <a:buNone/>
              <a:defRPr/>
            </a:pPr>
            <a:r>
              <a:rPr lang="en-GB" altLang="hu-HU" sz="2800" smtClean="0"/>
              <a:t> 	</a:t>
            </a:r>
          </a:p>
          <a:p>
            <a:pPr eaLnBrk="1" hangingPunct="1">
              <a:lnSpc>
                <a:spcPct val="80000"/>
              </a:lnSpc>
              <a:defRPr/>
            </a:pPr>
            <a:r>
              <a:rPr lang="en-GB" altLang="hu-HU" sz="2800" smtClean="0"/>
              <a:t>While the classical methods use only 1 membrane in 1 Petri dish the redox-potential method makes possible to evaluate even 5 or more filters in one test cell. That means not only a 5 times lower detection limit of microbes but results in a remarkable cost reduction as well.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p:nvPr>
        </p:nvSpPr>
        <p:spPr/>
        <p:txBody>
          <a:bodyPr/>
          <a:lstStyle/>
          <a:p>
            <a:pPr eaLnBrk="1" hangingPunct="1">
              <a:defRPr/>
            </a:pPr>
            <a:r>
              <a:rPr lang="en-GB" altLang="hu-HU" sz="2800" smtClean="0"/>
              <a:t>MicroTester System, 32 Channels</a:t>
            </a:r>
            <a:endParaRPr lang="hu-HU" altLang="hu-HU" sz="2800" smtClean="0"/>
          </a:p>
        </p:txBody>
      </p:sp>
      <p:sp>
        <p:nvSpPr>
          <p:cNvPr id="11267" name="Text Box 4"/>
          <p:cNvSpPr txBox="1">
            <a:spLocks noChangeArrowheads="1"/>
          </p:cNvSpPr>
          <p:nvPr/>
        </p:nvSpPr>
        <p:spPr bwMode="auto">
          <a:xfrm>
            <a:off x="6300788" y="2276475"/>
            <a:ext cx="2519362"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buFont typeface="Wingdings" panose="05000000000000000000" pitchFamily="2" charset="2"/>
              <a:buChar char="Ø"/>
            </a:pPr>
            <a:r>
              <a:rPr lang="en-GB" altLang="hu-HU"/>
              <a:t>Water baths </a:t>
            </a:r>
          </a:p>
          <a:p>
            <a:pPr eaLnBrk="1" hangingPunct="1">
              <a:buFont typeface="Wingdings" panose="05000000000000000000" pitchFamily="2" charset="2"/>
              <a:buChar char="Ø"/>
            </a:pPr>
            <a:r>
              <a:rPr lang="en-GB" altLang="hu-HU"/>
              <a:t>Test cells</a:t>
            </a:r>
          </a:p>
          <a:p>
            <a:pPr eaLnBrk="1" hangingPunct="1">
              <a:buFont typeface="Wingdings" panose="05000000000000000000" pitchFamily="2" charset="2"/>
              <a:buChar char="Ø"/>
            </a:pPr>
            <a:r>
              <a:rPr lang="en-GB" altLang="hu-HU"/>
              <a:t>Measuring 	modules</a:t>
            </a:r>
          </a:p>
          <a:p>
            <a:pPr eaLnBrk="1" hangingPunct="1">
              <a:buFont typeface="Wingdings" panose="05000000000000000000" pitchFamily="2" charset="2"/>
              <a:buChar char="Ø"/>
            </a:pPr>
            <a:r>
              <a:rPr lang="en-GB" altLang="hu-HU"/>
              <a:t>Computer, </a:t>
            </a:r>
          </a:p>
          <a:p>
            <a:pPr eaLnBrk="1" hangingPunct="1">
              <a:buFont typeface="Wingdings" panose="05000000000000000000" pitchFamily="2" charset="2"/>
              <a:buNone/>
            </a:pPr>
            <a:r>
              <a:rPr lang="en-GB" altLang="hu-HU"/>
              <a:t>	Monitor</a:t>
            </a:r>
          </a:p>
        </p:txBody>
      </p:sp>
      <p:pic>
        <p:nvPicPr>
          <p:cNvPr id="11268" name="Picture 5" descr="Műszer 0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916113"/>
            <a:ext cx="5508625" cy="413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algn="l" eaLnBrk="1" hangingPunct="1">
              <a:defRPr/>
            </a:pPr>
            <a:r>
              <a:rPr lang="en-US" altLang="hu-HU" sz="3200" u="sng" smtClean="0"/>
              <a:t>Direct test cells</a:t>
            </a:r>
            <a:r>
              <a:rPr lang="hu-HU" altLang="hu-HU" smtClean="0"/>
              <a:t> </a:t>
            </a:r>
          </a:p>
        </p:txBody>
      </p:sp>
      <p:pic>
        <p:nvPicPr>
          <p:cNvPr id="13315"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2781300"/>
            <a:ext cx="2847975" cy="331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7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3438" y="1268413"/>
            <a:ext cx="4057650"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a:xfrm>
            <a:off x="457200" y="277813"/>
            <a:ext cx="8229600" cy="1063625"/>
          </a:xfrm>
        </p:spPr>
        <p:txBody>
          <a:bodyPr/>
          <a:lstStyle/>
          <a:p>
            <a:pPr algn="l" eaLnBrk="1" hangingPunct="1">
              <a:defRPr/>
            </a:pPr>
            <a:r>
              <a:rPr lang="en-GB" altLang="hu-HU" sz="3200" u="sng" smtClean="0"/>
              <a:t>Indirect test-cell</a:t>
            </a:r>
          </a:p>
        </p:txBody>
      </p:sp>
      <p:pic>
        <p:nvPicPr>
          <p:cNvPr id="15363" name="Picture 4"/>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627313" y="1628775"/>
            <a:ext cx="3727450" cy="4552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eaLnBrk="1" hangingPunct="1">
              <a:defRPr/>
            </a:pPr>
            <a:r>
              <a:rPr lang="en-GB" altLang="hu-HU" sz="3200" smtClean="0"/>
              <a:t>Redox-curves of several bacteria</a:t>
            </a:r>
            <a:endParaRPr lang="hu-HU" altLang="hu-HU" sz="3200" smtClean="0"/>
          </a:p>
        </p:txBody>
      </p:sp>
      <p:pic>
        <p:nvPicPr>
          <p:cNvPr id="16387"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1268413"/>
            <a:ext cx="7848600" cy="526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defRPr/>
            </a:pPr>
            <a:r>
              <a:rPr lang="en-GB" altLang="hu-HU" sz="3200" smtClean="0"/>
              <a:t>Characteristics of the redox-curves</a:t>
            </a:r>
          </a:p>
        </p:txBody>
      </p:sp>
      <p:graphicFrame>
        <p:nvGraphicFramePr>
          <p:cNvPr id="18435" name="Object 21"/>
          <p:cNvGraphicFramePr>
            <a:graphicFrameLocks noChangeAspect="1"/>
          </p:cNvGraphicFramePr>
          <p:nvPr>
            <p:ph idx="1"/>
          </p:nvPr>
        </p:nvGraphicFramePr>
        <p:xfrm>
          <a:off x="860425" y="1600200"/>
          <a:ext cx="7423150" cy="4530725"/>
        </p:xfrm>
        <a:graphic>
          <a:graphicData uri="http://schemas.openxmlformats.org/presentationml/2006/ole">
            <mc:AlternateContent xmlns:mc="http://schemas.openxmlformats.org/markup-compatibility/2006">
              <mc:Choice xmlns:v="urn:schemas-microsoft-com:vml" Requires="v">
                <p:oleObj spid="_x0000_s18436" name="Chart" r:id="rId4" imgW="5305349" imgH="3238500" progId="Excel.Chart.8">
                  <p:embed/>
                </p:oleObj>
              </mc:Choice>
              <mc:Fallback>
                <p:oleObj name="Chart" r:id="rId4" imgW="5305349" imgH="3238500" progId="Excel.Chart.8">
                  <p:embed/>
                  <p:pic>
                    <p:nvPicPr>
                      <p:cNvPr id="0" name="Object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0425" y="1600200"/>
                        <a:ext cx="7423150" cy="4530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5" name="Rectangle 3"/>
          <p:cNvSpPr>
            <a:spLocks noGrp="1" noChangeArrowheads="1"/>
          </p:cNvSpPr>
          <p:nvPr>
            <p:ph type="body" idx="1"/>
          </p:nvPr>
        </p:nvSpPr>
        <p:spPr>
          <a:xfrm>
            <a:off x="457200" y="1268413"/>
            <a:ext cx="8229600" cy="5329237"/>
          </a:xfrm>
        </p:spPr>
        <p:txBody>
          <a:bodyPr/>
          <a:lstStyle/>
          <a:p>
            <a:pPr eaLnBrk="1" hangingPunct="1">
              <a:lnSpc>
                <a:spcPct val="80000"/>
              </a:lnSpc>
              <a:buFont typeface="Wingdings" panose="05000000000000000000" pitchFamily="2" charset="2"/>
              <a:buNone/>
              <a:defRPr/>
            </a:pPr>
            <a:r>
              <a:rPr lang="en-GB" altLang="hu-HU" sz="2400" smtClean="0">
                <a:solidFill>
                  <a:srgbClr val="FF3300"/>
                </a:solidFill>
              </a:rPr>
              <a:t>Detection criterion (DC)</a:t>
            </a:r>
          </a:p>
          <a:p>
            <a:pPr eaLnBrk="1" hangingPunct="1">
              <a:lnSpc>
                <a:spcPct val="80000"/>
              </a:lnSpc>
              <a:buFont typeface="Wingdings" panose="05000000000000000000" pitchFamily="2" charset="2"/>
              <a:buNone/>
              <a:defRPr/>
            </a:pPr>
            <a:r>
              <a:rPr lang="en-GB" altLang="hu-HU" sz="2400" smtClean="0"/>
              <a:t>	The detection criterion is the critical rate of the change of redox-potential (dE/dt, the slope of the redox curve) which is significantly differing from the random fluctuation and could be ascribed to the multiplication of the microbes.</a:t>
            </a:r>
            <a:r>
              <a:rPr lang="hu-HU" altLang="hu-HU" sz="2400" smtClean="0"/>
              <a:t> </a:t>
            </a:r>
            <a:r>
              <a:rPr lang="en-GB" altLang="hu-HU" sz="2400" smtClean="0"/>
              <a:t>(e.g. DC = |dE/dt| </a:t>
            </a:r>
            <a:r>
              <a:rPr lang="en-GB" altLang="hu-HU" sz="2400" smtClean="0">
                <a:sym typeface="Symbol" panose="05050102010706020507" pitchFamily="18" charset="2"/>
              </a:rPr>
              <a:t>=</a:t>
            </a:r>
            <a:r>
              <a:rPr lang="en-GB" altLang="hu-HU" sz="2400" smtClean="0"/>
              <a:t> 0.5 mV/min).</a:t>
            </a:r>
          </a:p>
          <a:p>
            <a:pPr eaLnBrk="1" hangingPunct="1">
              <a:lnSpc>
                <a:spcPct val="80000"/>
              </a:lnSpc>
              <a:buFont typeface="Wingdings" panose="05000000000000000000" pitchFamily="2" charset="2"/>
              <a:buNone/>
              <a:defRPr/>
            </a:pPr>
            <a:endParaRPr lang="en-GB" altLang="hu-HU" sz="2400" smtClean="0"/>
          </a:p>
          <a:p>
            <a:pPr eaLnBrk="1" hangingPunct="1">
              <a:lnSpc>
                <a:spcPct val="80000"/>
              </a:lnSpc>
              <a:buFont typeface="Wingdings" panose="05000000000000000000" pitchFamily="2" charset="2"/>
              <a:buNone/>
              <a:defRPr/>
            </a:pPr>
            <a:r>
              <a:rPr lang="en-GB" altLang="hu-HU" sz="2400" smtClean="0">
                <a:solidFill>
                  <a:srgbClr val="FF3300"/>
                </a:solidFill>
              </a:rPr>
              <a:t>Detection time (TTD)</a:t>
            </a:r>
          </a:p>
          <a:p>
            <a:pPr eaLnBrk="1" hangingPunct="1">
              <a:lnSpc>
                <a:spcPct val="80000"/>
              </a:lnSpc>
              <a:buFont typeface="Wingdings" panose="05000000000000000000" pitchFamily="2" charset="2"/>
              <a:buNone/>
              <a:defRPr/>
            </a:pPr>
            <a:r>
              <a:rPr lang="en-GB" altLang="hu-HU" sz="2400" smtClean="0"/>
              <a:t>	The detection time (TTD) is that moment when the absolute value of the rate of redox potential change in the measuring-cell exceeds the detection criterion. |dE/dt| </a:t>
            </a:r>
            <a:r>
              <a:rPr lang="en-GB" altLang="hu-HU" sz="2400" smtClean="0">
                <a:sym typeface="Symbol" panose="05050102010706020507" pitchFamily="18" charset="2"/>
              </a:rPr>
              <a:t></a:t>
            </a:r>
            <a:r>
              <a:rPr lang="en-GB" altLang="hu-HU" sz="2400" smtClean="0"/>
              <a:t> DC mV/min). </a:t>
            </a:r>
          </a:p>
          <a:p>
            <a:pPr eaLnBrk="1" hangingPunct="1">
              <a:lnSpc>
                <a:spcPct val="80000"/>
              </a:lnSpc>
              <a:buFont typeface="Wingdings" panose="05000000000000000000" pitchFamily="2" charset="2"/>
              <a:buNone/>
              <a:defRPr/>
            </a:pPr>
            <a:endParaRPr lang="en-GB" altLang="hu-HU" sz="2400" smtClean="0"/>
          </a:p>
          <a:p>
            <a:pPr eaLnBrk="1" hangingPunct="1">
              <a:lnSpc>
                <a:spcPct val="80000"/>
              </a:lnSpc>
              <a:buFont typeface="Wingdings" panose="05000000000000000000" pitchFamily="2" charset="2"/>
              <a:buNone/>
              <a:defRPr/>
            </a:pPr>
            <a:r>
              <a:rPr lang="en-GB" altLang="hu-HU" sz="2400" smtClean="0"/>
              <a:t>As the critical rate of the redox potential decrease needs a well-defined critical cell number (Nc</a:t>
            </a:r>
            <a:r>
              <a:rPr lang="hu-HU" altLang="hu-HU" sz="2400" smtClean="0"/>
              <a:t> = 10</a:t>
            </a:r>
            <a:r>
              <a:rPr lang="hu-HU" altLang="hu-HU" sz="2400" baseline="30000" smtClean="0"/>
              <a:t>7</a:t>
            </a:r>
            <a:r>
              <a:rPr lang="hu-HU" altLang="hu-HU" sz="2400" smtClean="0"/>
              <a:t> cfu/ml</a:t>
            </a:r>
            <a:r>
              <a:rPr lang="en-GB" altLang="hu-HU" sz="2400" smtClean="0"/>
              <a:t>) the detection time depends on the initial microbial count</a:t>
            </a:r>
            <a:r>
              <a:rPr lang="hu-HU" altLang="hu-HU" sz="2400" smtClean="0"/>
              <a:t>, N</a:t>
            </a:r>
            <a:r>
              <a:rPr lang="hu-HU" altLang="hu-HU" sz="2400" baseline="-25000" smtClean="0"/>
              <a:t>0</a:t>
            </a:r>
            <a:r>
              <a:rPr lang="en-GB" altLang="hu-HU" sz="2400" smtClean="0"/>
              <a:t>.</a:t>
            </a:r>
          </a:p>
        </p:txBody>
      </p:sp>
      <p:sp>
        <p:nvSpPr>
          <p:cNvPr id="330756" name="Rectangle 4"/>
          <p:cNvSpPr>
            <a:spLocks noChangeArrowheads="1"/>
          </p:cNvSpPr>
          <p:nvPr/>
        </p:nvSpPr>
        <p:spPr bwMode="auto">
          <a:xfrm>
            <a:off x="539750" y="333375"/>
            <a:ext cx="7115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GB" altLang="hu-HU" sz="3200" u="sng">
                <a:solidFill>
                  <a:schemeClr val="tx2"/>
                </a:solidFill>
                <a:effectLst>
                  <a:outerShdw blurRad="38100" dist="38100" dir="2700000" algn="tl">
                    <a:srgbClr val="000000"/>
                  </a:outerShdw>
                </a:effectLst>
              </a:rPr>
              <a:t>Characteristics of the redox-curves</a:t>
            </a:r>
            <a:endParaRPr lang="hu-HU" altLang="hu-HU" sz="3200" u="sng">
              <a:solidFill>
                <a:schemeClr val="tx2"/>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hu-HU" altLang="hu-HU" sz="2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hu-HU" altLang="hu-HU" sz="2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Beam</Template>
  <TotalTime>4320</TotalTime>
  <Words>1025</Words>
  <Application>Microsoft Office PowerPoint</Application>
  <PresentationFormat>Diavetítés a képernyőre (4:3 oldalarány)</PresentationFormat>
  <Paragraphs>219</Paragraphs>
  <Slides>34</Slides>
  <Notes>9</Notes>
  <HiddenSlides>0</HiddenSlides>
  <MMClips>0</MMClips>
  <ScaleCrop>false</ScaleCrop>
  <HeadingPairs>
    <vt:vector size="8" baseType="variant">
      <vt:variant>
        <vt:lpstr>Használt betűtípusok</vt:lpstr>
      </vt:variant>
      <vt:variant>
        <vt:i4>4</vt:i4>
      </vt:variant>
      <vt:variant>
        <vt:lpstr>Téma</vt:lpstr>
      </vt:variant>
      <vt:variant>
        <vt:i4>1</vt:i4>
      </vt:variant>
      <vt:variant>
        <vt:lpstr>Beágyazott OLE kiszolgálók</vt:lpstr>
      </vt:variant>
      <vt:variant>
        <vt:i4>1</vt:i4>
      </vt:variant>
      <vt:variant>
        <vt:lpstr>Diacímek</vt:lpstr>
      </vt:variant>
      <vt:variant>
        <vt:i4>34</vt:i4>
      </vt:variant>
    </vt:vector>
  </HeadingPairs>
  <TitlesOfParts>
    <vt:vector size="40" baseType="lpstr">
      <vt:lpstr>Arial</vt:lpstr>
      <vt:lpstr>Wingdings</vt:lpstr>
      <vt:lpstr>Times New Roman</vt:lpstr>
      <vt:lpstr>Symbol</vt:lpstr>
      <vt:lpstr>Beam</vt:lpstr>
      <vt:lpstr>Microsoft Office Excel diagram</vt:lpstr>
      <vt:lpstr>  APPLICATION OF MICROTESTER FOR DETECTION OF LOW MICROBIAL CONTAMINATION   Oliver Reichart Katalin Szakmár  </vt:lpstr>
      <vt:lpstr>Classical microbiological methods</vt:lpstr>
      <vt:lpstr>The Microtester method </vt:lpstr>
      <vt:lpstr>MicroTester System, 32 Channels</vt:lpstr>
      <vt:lpstr>Direct test cells </vt:lpstr>
      <vt:lpstr>Indirect test-cell</vt:lpstr>
      <vt:lpstr>Redox-curves of several bacteria</vt:lpstr>
      <vt:lpstr>Characteristics of the redox-curves</vt:lpstr>
      <vt:lpstr>PowerPoint bemutató</vt:lpstr>
      <vt:lpstr>Positive detection</vt:lpstr>
      <vt:lpstr>False positive detection in selective medium</vt:lpstr>
      <vt:lpstr>Redox curves in cetrimide broth</vt:lpstr>
      <vt:lpstr>Effect of the inoculum size on the redox-curves</vt:lpstr>
      <vt:lpstr>Effect of the initial cell concentration on TTD</vt:lpstr>
      <vt:lpstr>Calibration curves</vt:lpstr>
      <vt:lpstr>MPN calibration curves</vt:lpstr>
      <vt:lpstr>Redox-curves for the E. coli calibration</vt:lpstr>
      <vt:lpstr>Determination of the calibration curve</vt:lpstr>
      <vt:lpstr>MPN calibration</vt:lpstr>
      <vt:lpstr>MPN and logN calibration</vt:lpstr>
      <vt:lpstr>Calibration curve</vt:lpstr>
      <vt:lpstr>Redox-curves. How long to measure?</vt:lpstr>
      <vt:lpstr>Time to „detection no microbe”, TTDN</vt:lpstr>
      <vt:lpstr>Time to „detection no microbe”, TTDN</vt:lpstr>
      <vt:lpstr>Application for low microbial contamination</vt:lpstr>
      <vt:lpstr>Linearity of membrane filtering</vt:lpstr>
      <vt:lpstr>Detection of microbial contamination</vt:lpstr>
      <vt:lpstr>Effect of the test volume on the detection</vt:lpstr>
      <vt:lpstr>Probability of positive test</vt:lpstr>
      <vt:lpstr>Comparison of the classical and redox methods</vt:lpstr>
      <vt:lpstr>Probability of positive test</vt:lpstr>
      <vt:lpstr>Probability of positive test</vt:lpstr>
      <vt:lpstr>Presence/Absence tests 1. </vt:lpstr>
      <vt:lpstr>Advantages of the redox method in the evaluation of membrane filtration</vt:lpstr>
    </vt:vector>
  </TitlesOfParts>
  <Company>Home Office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Redoxpotencial measurement as a rapid method  for microbiological testing</dc:title>
  <dc:creator>Dave</dc:creator>
  <cp:lastModifiedBy>MicroTest4</cp:lastModifiedBy>
  <cp:revision>148</cp:revision>
  <dcterms:created xsi:type="dcterms:W3CDTF">2005-06-05T10:53:00Z</dcterms:created>
  <dcterms:modified xsi:type="dcterms:W3CDTF">2015-06-20T10:25:12Z</dcterms:modified>
</cp:coreProperties>
</file>