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sldIdLst>
    <p:sldId id="256" r:id="rId2"/>
    <p:sldId id="298" r:id="rId3"/>
    <p:sldId id="301" r:id="rId4"/>
    <p:sldId id="300" r:id="rId5"/>
    <p:sldId id="257" r:id="rId6"/>
    <p:sldId id="299" r:id="rId7"/>
    <p:sldId id="258" r:id="rId8"/>
    <p:sldId id="282" r:id="rId9"/>
    <p:sldId id="283" r:id="rId10"/>
    <p:sldId id="259" r:id="rId11"/>
    <p:sldId id="286" r:id="rId12"/>
    <p:sldId id="287" r:id="rId13"/>
    <p:sldId id="288" r:id="rId14"/>
    <p:sldId id="290" r:id="rId15"/>
    <p:sldId id="263" r:id="rId16"/>
    <p:sldId id="291" r:id="rId17"/>
    <p:sldId id="304" r:id="rId18"/>
    <p:sldId id="305" r:id="rId19"/>
    <p:sldId id="292" r:id="rId20"/>
    <p:sldId id="293" r:id="rId21"/>
    <p:sldId id="294" r:id="rId22"/>
    <p:sldId id="295" r:id="rId23"/>
    <p:sldId id="296" r:id="rId24"/>
    <p:sldId id="297" r:id="rId25"/>
    <p:sldId id="302" r:id="rId26"/>
    <p:sldId id="303" r:id="rId27"/>
    <p:sldId id="285" r:id="rId28"/>
  </p:sldIdLst>
  <p:sldSz cx="9144000" cy="6858000" type="screen4x3"/>
  <p:notesSz cx="6858000" cy="9713913"/>
  <p:defaultTextStyle>
    <a:defPPr>
      <a:defRPr lang="hu-HU"/>
    </a:defPPr>
    <a:lvl1pPr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3108" autoAdjust="0"/>
    <p:restoredTop sz="94660"/>
  </p:normalViewPr>
  <p:slideViewPr>
    <p:cSldViewPr>
      <p:cViewPr varScale="1">
        <p:scale>
          <a:sx n="81" d="100"/>
          <a:sy n="81" d="100"/>
        </p:scale>
        <p:origin x="44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grpSp>
        <p:nvGrpSpPr>
          <p:cNvPr id="140290" name="Group 2"/>
          <p:cNvGrpSpPr>
            <a:grpSpLocks/>
          </p:cNvGrpSpPr>
          <p:nvPr/>
        </p:nvGrpSpPr>
        <p:grpSpPr bwMode="auto">
          <a:xfrm>
            <a:off x="0" y="0"/>
            <a:ext cx="9140825" cy="6850063"/>
            <a:chOff x="0" y="0"/>
            <a:chExt cx="5758" cy="4315"/>
          </a:xfrm>
        </p:grpSpPr>
        <p:grpSp>
          <p:nvGrpSpPr>
            <p:cNvPr id="140291" name="Group 3"/>
            <p:cNvGrpSpPr>
              <a:grpSpLocks/>
            </p:cNvGrpSpPr>
            <p:nvPr userDrawn="1"/>
          </p:nvGrpSpPr>
          <p:grpSpPr bwMode="auto">
            <a:xfrm>
              <a:off x="1728" y="2230"/>
              <a:ext cx="4027" cy="2085"/>
              <a:chOff x="1728" y="2230"/>
              <a:chExt cx="4027" cy="2085"/>
            </a:xfrm>
          </p:grpSpPr>
          <p:sp>
            <p:nvSpPr>
              <p:cNvPr id="140292"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140293"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140294"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140295"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140296"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grpSp>
        <p:sp>
          <p:nvSpPr>
            <p:cNvPr id="140297"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140298" name="Freeform 10"/>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Lst>
              <a:ahLst/>
              <a:cxnLst>
                <a:cxn ang="0">
                  <a:pos x="T0" y="T1"/>
                </a:cxn>
                <a:cxn ang="0">
                  <a:pos x="T2" y="T3"/>
                </a:cxn>
                <a:cxn ang="0">
                  <a:pos x="T4" y="T5"/>
                </a:cxn>
                <a:cxn ang="0">
                  <a:pos x="T6" y="T7"/>
                </a:cxn>
                <a:cxn ang="0">
                  <a:pos x="T8" y="T9"/>
                </a:cxn>
                <a:cxn ang="0">
                  <a:pos x="T10" y="T11"/>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grpSp>
      <p:sp>
        <p:nvSpPr>
          <p:cNvPr id="140299" name="Rectangle 11"/>
          <p:cNvSpPr>
            <a:spLocks noGrp="1" noChangeArrowheads="1"/>
          </p:cNvSpPr>
          <p:nvPr>
            <p:ph type="ctrTitle" sz="quarter"/>
          </p:nvPr>
        </p:nvSpPr>
        <p:spPr>
          <a:xfrm>
            <a:off x="685800" y="1736725"/>
            <a:ext cx="7772400" cy="1920875"/>
          </a:xfrm>
        </p:spPr>
        <p:txBody>
          <a:bodyPr/>
          <a:lstStyle>
            <a:lvl1pPr>
              <a:defRPr sz="6000"/>
            </a:lvl1pPr>
          </a:lstStyle>
          <a:p>
            <a:pPr lvl="0"/>
            <a:r>
              <a:rPr lang="en-US" altLang="hu-HU" noProof="0" smtClean="0"/>
              <a:t>Click to edit Master title style</a:t>
            </a:r>
          </a:p>
        </p:txBody>
      </p:sp>
      <p:sp>
        <p:nvSpPr>
          <p:cNvPr id="14030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hu-HU" noProof="0" smtClean="0"/>
              <a:t>Click to edit Master subtitle style</a:t>
            </a:r>
          </a:p>
        </p:txBody>
      </p:sp>
      <p:sp>
        <p:nvSpPr>
          <p:cNvPr id="140301" name="Rectangle 13"/>
          <p:cNvSpPr>
            <a:spLocks noGrp="1" noChangeArrowheads="1"/>
          </p:cNvSpPr>
          <p:nvPr>
            <p:ph type="dt" sz="quarter" idx="2"/>
          </p:nvPr>
        </p:nvSpPr>
        <p:spPr>
          <a:xfrm>
            <a:off x="457200" y="6248400"/>
            <a:ext cx="2133600" cy="476250"/>
          </a:xfrm>
        </p:spPr>
        <p:txBody>
          <a:bodyPr/>
          <a:lstStyle>
            <a:lvl1pPr>
              <a:defRPr/>
            </a:lvl1pPr>
          </a:lstStyle>
          <a:p>
            <a:endParaRPr lang="en-US" altLang="hu-HU"/>
          </a:p>
        </p:txBody>
      </p:sp>
      <p:sp>
        <p:nvSpPr>
          <p:cNvPr id="140302" name="Rectangle 14"/>
          <p:cNvSpPr>
            <a:spLocks noGrp="1" noChangeArrowheads="1"/>
          </p:cNvSpPr>
          <p:nvPr>
            <p:ph type="ftr" sz="quarter" idx="3"/>
          </p:nvPr>
        </p:nvSpPr>
        <p:spPr>
          <a:xfrm>
            <a:off x="3124200" y="6251575"/>
            <a:ext cx="2895600" cy="476250"/>
          </a:xfrm>
        </p:spPr>
        <p:txBody>
          <a:bodyPr/>
          <a:lstStyle>
            <a:lvl1pPr>
              <a:defRPr/>
            </a:lvl1pPr>
          </a:lstStyle>
          <a:p>
            <a:endParaRPr lang="en-US" altLang="hu-HU"/>
          </a:p>
        </p:txBody>
      </p:sp>
      <p:sp>
        <p:nvSpPr>
          <p:cNvPr id="140303" name="Rectangle 15"/>
          <p:cNvSpPr>
            <a:spLocks noGrp="1" noChangeArrowheads="1"/>
          </p:cNvSpPr>
          <p:nvPr>
            <p:ph type="sldNum" sz="quarter" idx="4"/>
          </p:nvPr>
        </p:nvSpPr>
        <p:spPr>
          <a:xfrm>
            <a:off x="6553200" y="6254750"/>
            <a:ext cx="2133600" cy="476250"/>
          </a:xfrm>
        </p:spPr>
        <p:txBody>
          <a:bodyPr/>
          <a:lstStyle>
            <a:lvl1pPr>
              <a:defRPr/>
            </a:lvl1pPr>
          </a:lstStyle>
          <a:p>
            <a:fld id="{B689AE51-A39E-487A-A83B-6232219EA15E}" type="slidenum">
              <a:rPr lang="en-US" altLang="hu-HU"/>
              <a:pPr/>
              <a:t>‹#›</a:t>
            </a:fld>
            <a:endParaRPr lang="en-US" altLang="hu-HU"/>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en-US" altLang="hu-HU"/>
          </a:p>
        </p:txBody>
      </p:sp>
      <p:sp>
        <p:nvSpPr>
          <p:cNvPr id="5" name="Dia számának helye 4"/>
          <p:cNvSpPr>
            <a:spLocks noGrp="1"/>
          </p:cNvSpPr>
          <p:nvPr>
            <p:ph type="sldNum" sz="quarter" idx="11"/>
          </p:nvPr>
        </p:nvSpPr>
        <p:spPr/>
        <p:txBody>
          <a:bodyPr/>
          <a:lstStyle>
            <a:lvl1pPr>
              <a:defRPr/>
            </a:lvl1pPr>
          </a:lstStyle>
          <a:p>
            <a:fld id="{8F531F70-306F-4D09-AFA8-EA58F3BE33FC}" type="slidenum">
              <a:rPr lang="en-US" altLang="hu-HU"/>
              <a:pPr/>
              <a:t>‹#›</a:t>
            </a:fld>
            <a:endParaRPr lang="en-US" altLang="hu-HU"/>
          </a:p>
        </p:txBody>
      </p:sp>
      <p:sp>
        <p:nvSpPr>
          <p:cNvPr id="6" name="Élőláb helye 5"/>
          <p:cNvSpPr>
            <a:spLocks noGrp="1"/>
          </p:cNvSpPr>
          <p:nvPr>
            <p:ph type="ftr" sz="quarter" idx="12"/>
          </p:nvPr>
        </p:nvSpPr>
        <p:spPr/>
        <p:txBody>
          <a:bodyPr/>
          <a:lstStyle>
            <a:lvl1pPr>
              <a:defRPr/>
            </a:lvl1pPr>
          </a:lstStyle>
          <a:p>
            <a:endParaRPr lang="en-US" altLang="hu-HU"/>
          </a:p>
        </p:txBody>
      </p:sp>
    </p:spTree>
    <p:extLst>
      <p:ext uri="{BB962C8B-B14F-4D97-AF65-F5344CB8AC3E}">
        <p14:creationId xmlns:p14="http://schemas.microsoft.com/office/powerpoint/2010/main" val="498113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en-US" altLang="hu-HU"/>
          </a:p>
        </p:txBody>
      </p:sp>
      <p:sp>
        <p:nvSpPr>
          <p:cNvPr id="5" name="Dia számának helye 4"/>
          <p:cNvSpPr>
            <a:spLocks noGrp="1"/>
          </p:cNvSpPr>
          <p:nvPr>
            <p:ph type="sldNum" sz="quarter" idx="11"/>
          </p:nvPr>
        </p:nvSpPr>
        <p:spPr/>
        <p:txBody>
          <a:bodyPr/>
          <a:lstStyle>
            <a:lvl1pPr>
              <a:defRPr/>
            </a:lvl1pPr>
          </a:lstStyle>
          <a:p>
            <a:fld id="{71716950-9BD4-4A8A-95AB-AC4E4027CDDE}" type="slidenum">
              <a:rPr lang="en-US" altLang="hu-HU"/>
              <a:pPr/>
              <a:t>‹#›</a:t>
            </a:fld>
            <a:endParaRPr lang="en-US" altLang="hu-HU"/>
          </a:p>
        </p:txBody>
      </p:sp>
      <p:sp>
        <p:nvSpPr>
          <p:cNvPr id="6" name="Élőláb helye 5"/>
          <p:cNvSpPr>
            <a:spLocks noGrp="1"/>
          </p:cNvSpPr>
          <p:nvPr>
            <p:ph type="ftr" sz="quarter" idx="12"/>
          </p:nvPr>
        </p:nvSpPr>
        <p:spPr/>
        <p:txBody>
          <a:bodyPr/>
          <a:lstStyle>
            <a:lvl1pPr>
              <a:defRPr/>
            </a:lvl1pPr>
          </a:lstStyle>
          <a:p>
            <a:endParaRPr lang="en-US" altLang="hu-HU"/>
          </a:p>
        </p:txBody>
      </p:sp>
    </p:spTree>
    <p:extLst>
      <p:ext uri="{BB962C8B-B14F-4D97-AF65-F5344CB8AC3E}">
        <p14:creationId xmlns:p14="http://schemas.microsoft.com/office/powerpoint/2010/main" val="3882198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Cím és tartalom a szöveg felett">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8229600" cy="21859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3938588"/>
            <a:ext cx="8229600" cy="218757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a:xfrm>
            <a:off x="457200" y="6251575"/>
            <a:ext cx="2133600" cy="476250"/>
          </a:xfrm>
        </p:spPr>
        <p:txBody>
          <a:bodyPr/>
          <a:lstStyle>
            <a:lvl1pPr>
              <a:defRPr/>
            </a:lvl1pPr>
          </a:lstStyle>
          <a:p>
            <a:endParaRPr lang="en-US" altLang="hu-HU"/>
          </a:p>
        </p:txBody>
      </p:sp>
      <p:sp>
        <p:nvSpPr>
          <p:cNvPr id="6" name="Dia számának helye 5"/>
          <p:cNvSpPr>
            <a:spLocks noGrp="1"/>
          </p:cNvSpPr>
          <p:nvPr>
            <p:ph type="sldNum" sz="quarter" idx="11"/>
          </p:nvPr>
        </p:nvSpPr>
        <p:spPr>
          <a:xfrm>
            <a:off x="6553200" y="6248400"/>
            <a:ext cx="2133600" cy="476250"/>
          </a:xfrm>
        </p:spPr>
        <p:txBody>
          <a:bodyPr/>
          <a:lstStyle>
            <a:lvl1pPr>
              <a:defRPr/>
            </a:lvl1pPr>
          </a:lstStyle>
          <a:p>
            <a:fld id="{6B713320-9E5E-4ED5-BCE0-CC7D3821BCB2}" type="slidenum">
              <a:rPr lang="en-US" altLang="hu-HU"/>
              <a:pPr/>
              <a:t>‹#›</a:t>
            </a:fld>
            <a:endParaRPr lang="en-US" altLang="hu-HU"/>
          </a:p>
        </p:txBody>
      </p:sp>
      <p:sp>
        <p:nvSpPr>
          <p:cNvPr id="7" name="Élőláb helye 6"/>
          <p:cNvSpPr>
            <a:spLocks noGrp="1"/>
          </p:cNvSpPr>
          <p:nvPr>
            <p:ph type="ftr" sz="quarter" idx="12"/>
          </p:nvPr>
        </p:nvSpPr>
        <p:spPr>
          <a:xfrm>
            <a:off x="3124200" y="6248400"/>
            <a:ext cx="2895600" cy="476250"/>
          </a:xfrm>
        </p:spPr>
        <p:txBody>
          <a:bodyPr/>
          <a:lstStyle>
            <a:lvl1pPr>
              <a:defRPr/>
            </a:lvl1pPr>
          </a:lstStyle>
          <a:p>
            <a:endParaRPr lang="en-US" altLang="hu-HU"/>
          </a:p>
        </p:txBody>
      </p:sp>
    </p:spTree>
    <p:extLst>
      <p:ext uri="{BB962C8B-B14F-4D97-AF65-F5344CB8AC3E}">
        <p14:creationId xmlns:p14="http://schemas.microsoft.com/office/powerpoint/2010/main" val="2429365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Cím, szöveg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p>
            <a:r>
              <a:rPr lang="hu-HU" smtClean="0"/>
              <a:t>Mintacím szerkesztése</a:t>
            </a:r>
            <a:endParaRPr lang="hu-HU"/>
          </a:p>
        </p:txBody>
      </p:sp>
      <p:sp>
        <p:nvSpPr>
          <p:cNvPr id="3" name="Szöveg helye 2"/>
          <p:cNvSpPr>
            <a:spLocks noGrp="1"/>
          </p:cNvSpPr>
          <p:nvPr>
            <p:ph type="body" sz="half" idx="1"/>
          </p:nvPr>
        </p:nvSpPr>
        <p:spPr>
          <a:xfrm>
            <a:off x="457200" y="1600200"/>
            <a:ext cx="4038600" cy="4525963"/>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a:xfrm>
            <a:off x="457200" y="6251575"/>
            <a:ext cx="2133600" cy="476250"/>
          </a:xfrm>
        </p:spPr>
        <p:txBody>
          <a:bodyPr/>
          <a:lstStyle>
            <a:lvl1pPr>
              <a:defRPr/>
            </a:lvl1pPr>
          </a:lstStyle>
          <a:p>
            <a:endParaRPr lang="en-US" altLang="hu-HU"/>
          </a:p>
        </p:txBody>
      </p:sp>
      <p:sp>
        <p:nvSpPr>
          <p:cNvPr id="6" name="Dia számának helye 5"/>
          <p:cNvSpPr>
            <a:spLocks noGrp="1"/>
          </p:cNvSpPr>
          <p:nvPr>
            <p:ph type="sldNum" sz="quarter" idx="11"/>
          </p:nvPr>
        </p:nvSpPr>
        <p:spPr>
          <a:xfrm>
            <a:off x="6553200" y="6248400"/>
            <a:ext cx="2133600" cy="476250"/>
          </a:xfrm>
        </p:spPr>
        <p:txBody>
          <a:bodyPr/>
          <a:lstStyle>
            <a:lvl1pPr>
              <a:defRPr/>
            </a:lvl1pPr>
          </a:lstStyle>
          <a:p>
            <a:fld id="{9BB8F10C-B657-4185-AD18-72F53253ABD6}" type="slidenum">
              <a:rPr lang="en-US" altLang="hu-HU"/>
              <a:pPr/>
              <a:t>‹#›</a:t>
            </a:fld>
            <a:endParaRPr lang="en-US" altLang="hu-HU"/>
          </a:p>
        </p:txBody>
      </p:sp>
      <p:sp>
        <p:nvSpPr>
          <p:cNvPr id="7" name="Élőláb helye 6"/>
          <p:cNvSpPr>
            <a:spLocks noGrp="1"/>
          </p:cNvSpPr>
          <p:nvPr>
            <p:ph type="ftr" sz="quarter" idx="12"/>
          </p:nvPr>
        </p:nvSpPr>
        <p:spPr>
          <a:xfrm>
            <a:off x="3124200" y="6248400"/>
            <a:ext cx="2895600" cy="476250"/>
          </a:xfrm>
        </p:spPr>
        <p:txBody>
          <a:bodyPr/>
          <a:lstStyle>
            <a:lvl1pPr>
              <a:defRPr/>
            </a:lvl1pPr>
          </a:lstStyle>
          <a:p>
            <a:endParaRPr lang="en-US" altLang="hu-HU"/>
          </a:p>
        </p:txBody>
      </p:sp>
    </p:spTree>
    <p:extLst>
      <p:ext uri="{BB962C8B-B14F-4D97-AF65-F5344CB8AC3E}">
        <p14:creationId xmlns:p14="http://schemas.microsoft.com/office/powerpoint/2010/main" val="24707652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OverTx" preserve="1">
  <p:cSld name="Cím és 2 tartalomrész a szöveg felett">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p>
            <a:r>
              <a:rPr lang="hu-HU" smtClean="0"/>
              <a:t>Mintacím szerkesztése</a:t>
            </a:r>
            <a:endParaRPr lang="hu-HU"/>
          </a:p>
        </p:txBody>
      </p:sp>
      <p:sp>
        <p:nvSpPr>
          <p:cNvPr id="3" name="Tartalom helye 2"/>
          <p:cNvSpPr>
            <a:spLocks noGrp="1"/>
          </p:cNvSpPr>
          <p:nvPr>
            <p:ph sz="quarter" idx="1"/>
          </p:nvPr>
        </p:nvSpPr>
        <p:spPr>
          <a:xfrm>
            <a:off x="457200" y="1600200"/>
            <a:ext cx="4038600" cy="21859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quarter" idx="2"/>
          </p:nvPr>
        </p:nvSpPr>
        <p:spPr>
          <a:xfrm>
            <a:off x="4648200" y="1600200"/>
            <a:ext cx="4038600" cy="21859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half" idx="3"/>
          </p:nvPr>
        </p:nvSpPr>
        <p:spPr>
          <a:xfrm>
            <a:off x="457200" y="3938588"/>
            <a:ext cx="8229600" cy="218757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Dátum helye 5"/>
          <p:cNvSpPr>
            <a:spLocks noGrp="1"/>
          </p:cNvSpPr>
          <p:nvPr>
            <p:ph type="dt" sz="half" idx="10"/>
          </p:nvPr>
        </p:nvSpPr>
        <p:spPr>
          <a:xfrm>
            <a:off x="457200" y="6251575"/>
            <a:ext cx="2133600" cy="476250"/>
          </a:xfrm>
        </p:spPr>
        <p:txBody>
          <a:bodyPr/>
          <a:lstStyle>
            <a:lvl1pPr>
              <a:defRPr/>
            </a:lvl1pPr>
          </a:lstStyle>
          <a:p>
            <a:endParaRPr lang="en-US" altLang="hu-HU"/>
          </a:p>
        </p:txBody>
      </p:sp>
      <p:sp>
        <p:nvSpPr>
          <p:cNvPr id="7" name="Dia számának helye 6"/>
          <p:cNvSpPr>
            <a:spLocks noGrp="1"/>
          </p:cNvSpPr>
          <p:nvPr>
            <p:ph type="sldNum" sz="quarter" idx="11"/>
          </p:nvPr>
        </p:nvSpPr>
        <p:spPr>
          <a:xfrm>
            <a:off x="6553200" y="6248400"/>
            <a:ext cx="2133600" cy="476250"/>
          </a:xfrm>
        </p:spPr>
        <p:txBody>
          <a:bodyPr/>
          <a:lstStyle>
            <a:lvl1pPr>
              <a:defRPr/>
            </a:lvl1pPr>
          </a:lstStyle>
          <a:p>
            <a:fld id="{6D537169-8327-4FC7-8B24-C79446C89FEE}" type="slidenum">
              <a:rPr lang="en-US" altLang="hu-HU"/>
              <a:pPr/>
              <a:t>‹#›</a:t>
            </a:fld>
            <a:endParaRPr lang="en-US" altLang="hu-HU"/>
          </a:p>
        </p:txBody>
      </p:sp>
      <p:sp>
        <p:nvSpPr>
          <p:cNvPr id="8" name="Élőláb helye 7"/>
          <p:cNvSpPr>
            <a:spLocks noGrp="1"/>
          </p:cNvSpPr>
          <p:nvPr>
            <p:ph type="ftr" sz="quarter" idx="12"/>
          </p:nvPr>
        </p:nvSpPr>
        <p:spPr>
          <a:xfrm>
            <a:off x="3124200" y="6248400"/>
            <a:ext cx="2895600" cy="476250"/>
          </a:xfrm>
        </p:spPr>
        <p:txBody>
          <a:bodyPr/>
          <a:lstStyle>
            <a:lvl1pPr>
              <a:defRPr/>
            </a:lvl1pPr>
          </a:lstStyle>
          <a:p>
            <a:endParaRPr lang="en-US" altLang="hu-HU"/>
          </a:p>
        </p:txBody>
      </p:sp>
    </p:spTree>
    <p:extLst>
      <p:ext uri="{BB962C8B-B14F-4D97-AF65-F5344CB8AC3E}">
        <p14:creationId xmlns:p14="http://schemas.microsoft.com/office/powerpoint/2010/main" val="1830505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reserve="1">
  <p:cSld name="Cím és diagram">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p>
            <a:r>
              <a:rPr lang="hu-HU" smtClean="0"/>
              <a:t>Mintacím szerkesztése</a:t>
            </a:r>
            <a:endParaRPr lang="hu-HU"/>
          </a:p>
        </p:txBody>
      </p:sp>
      <p:sp>
        <p:nvSpPr>
          <p:cNvPr id="3" name="Diagram helye 2"/>
          <p:cNvSpPr>
            <a:spLocks noGrp="1"/>
          </p:cNvSpPr>
          <p:nvPr>
            <p:ph type="chart" idx="1"/>
          </p:nvPr>
        </p:nvSpPr>
        <p:spPr>
          <a:xfrm>
            <a:off x="457200" y="1600200"/>
            <a:ext cx="8229600" cy="4525963"/>
          </a:xfrm>
        </p:spPr>
        <p:txBody>
          <a:bodyPr/>
          <a:lstStyle/>
          <a:p>
            <a:endParaRPr lang="hu-HU"/>
          </a:p>
        </p:txBody>
      </p:sp>
      <p:sp>
        <p:nvSpPr>
          <p:cNvPr id="4" name="Dátum helye 3"/>
          <p:cNvSpPr>
            <a:spLocks noGrp="1"/>
          </p:cNvSpPr>
          <p:nvPr>
            <p:ph type="dt" sz="half" idx="10"/>
          </p:nvPr>
        </p:nvSpPr>
        <p:spPr>
          <a:xfrm>
            <a:off x="457200" y="6251575"/>
            <a:ext cx="2133600" cy="476250"/>
          </a:xfrm>
        </p:spPr>
        <p:txBody>
          <a:bodyPr/>
          <a:lstStyle>
            <a:lvl1pPr>
              <a:defRPr/>
            </a:lvl1pPr>
          </a:lstStyle>
          <a:p>
            <a:endParaRPr lang="en-US" altLang="hu-HU"/>
          </a:p>
        </p:txBody>
      </p:sp>
      <p:sp>
        <p:nvSpPr>
          <p:cNvPr id="5" name="Dia számának helye 4"/>
          <p:cNvSpPr>
            <a:spLocks noGrp="1"/>
          </p:cNvSpPr>
          <p:nvPr>
            <p:ph type="sldNum" sz="quarter" idx="11"/>
          </p:nvPr>
        </p:nvSpPr>
        <p:spPr>
          <a:xfrm>
            <a:off x="6553200" y="6248400"/>
            <a:ext cx="2133600" cy="476250"/>
          </a:xfrm>
        </p:spPr>
        <p:txBody>
          <a:bodyPr/>
          <a:lstStyle>
            <a:lvl1pPr>
              <a:defRPr/>
            </a:lvl1pPr>
          </a:lstStyle>
          <a:p>
            <a:fld id="{436F075E-073B-4B5D-A4BA-0F49E66B4AF3}" type="slidenum">
              <a:rPr lang="en-US" altLang="hu-HU"/>
              <a:pPr/>
              <a:t>‹#›</a:t>
            </a:fld>
            <a:endParaRPr lang="en-US" altLang="hu-HU"/>
          </a:p>
        </p:txBody>
      </p:sp>
      <p:sp>
        <p:nvSpPr>
          <p:cNvPr id="6" name="Élőláb helye 5"/>
          <p:cNvSpPr>
            <a:spLocks noGrp="1"/>
          </p:cNvSpPr>
          <p:nvPr>
            <p:ph type="ftr" sz="quarter" idx="12"/>
          </p:nvPr>
        </p:nvSpPr>
        <p:spPr>
          <a:xfrm>
            <a:off x="3124200" y="6248400"/>
            <a:ext cx="2895600" cy="476250"/>
          </a:xfrm>
        </p:spPr>
        <p:txBody>
          <a:bodyPr/>
          <a:lstStyle>
            <a:lvl1pPr>
              <a:defRPr/>
            </a:lvl1pPr>
          </a:lstStyle>
          <a:p>
            <a:endParaRPr lang="en-US" altLang="hu-HU"/>
          </a:p>
        </p:txBody>
      </p:sp>
    </p:spTree>
    <p:extLst>
      <p:ext uri="{BB962C8B-B14F-4D97-AF65-F5344CB8AC3E}">
        <p14:creationId xmlns:p14="http://schemas.microsoft.com/office/powerpoint/2010/main" val="36440680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reserve="1">
  <p:cSld name="Cím és táblázat">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p>
            <a:r>
              <a:rPr lang="hu-HU" smtClean="0"/>
              <a:t>Mintacím szerkesztése</a:t>
            </a:r>
            <a:endParaRPr lang="hu-HU"/>
          </a:p>
        </p:txBody>
      </p:sp>
      <p:sp>
        <p:nvSpPr>
          <p:cNvPr id="3" name="Táblázat helye 2"/>
          <p:cNvSpPr>
            <a:spLocks noGrp="1"/>
          </p:cNvSpPr>
          <p:nvPr>
            <p:ph type="tbl" idx="1"/>
          </p:nvPr>
        </p:nvSpPr>
        <p:spPr>
          <a:xfrm>
            <a:off x="457200" y="1600200"/>
            <a:ext cx="8229600" cy="4525963"/>
          </a:xfrm>
        </p:spPr>
        <p:txBody>
          <a:bodyPr/>
          <a:lstStyle/>
          <a:p>
            <a:endParaRPr lang="hu-HU"/>
          </a:p>
        </p:txBody>
      </p:sp>
      <p:sp>
        <p:nvSpPr>
          <p:cNvPr id="4" name="Dátum helye 3"/>
          <p:cNvSpPr>
            <a:spLocks noGrp="1"/>
          </p:cNvSpPr>
          <p:nvPr>
            <p:ph type="dt" sz="half" idx="10"/>
          </p:nvPr>
        </p:nvSpPr>
        <p:spPr>
          <a:xfrm>
            <a:off x="457200" y="6251575"/>
            <a:ext cx="2133600" cy="476250"/>
          </a:xfrm>
        </p:spPr>
        <p:txBody>
          <a:bodyPr/>
          <a:lstStyle>
            <a:lvl1pPr>
              <a:defRPr/>
            </a:lvl1pPr>
          </a:lstStyle>
          <a:p>
            <a:endParaRPr lang="en-US" altLang="hu-HU"/>
          </a:p>
        </p:txBody>
      </p:sp>
      <p:sp>
        <p:nvSpPr>
          <p:cNvPr id="5" name="Dia számának helye 4"/>
          <p:cNvSpPr>
            <a:spLocks noGrp="1"/>
          </p:cNvSpPr>
          <p:nvPr>
            <p:ph type="sldNum" sz="quarter" idx="11"/>
          </p:nvPr>
        </p:nvSpPr>
        <p:spPr>
          <a:xfrm>
            <a:off x="6553200" y="6248400"/>
            <a:ext cx="2133600" cy="476250"/>
          </a:xfrm>
        </p:spPr>
        <p:txBody>
          <a:bodyPr/>
          <a:lstStyle>
            <a:lvl1pPr>
              <a:defRPr/>
            </a:lvl1pPr>
          </a:lstStyle>
          <a:p>
            <a:fld id="{B6A057D2-4289-4BE0-BD11-977ECD42B388}" type="slidenum">
              <a:rPr lang="en-US" altLang="hu-HU"/>
              <a:pPr/>
              <a:t>‹#›</a:t>
            </a:fld>
            <a:endParaRPr lang="en-US" altLang="hu-HU"/>
          </a:p>
        </p:txBody>
      </p:sp>
      <p:sp>
        <p:nvSpPr>
          <p:cNvPr id="6" name="Élőláb helye 5"/>
          <p:cNvSpPr>
            <a:spLocks noGrp="1"/>
          </p:cNvSpPr>
          <p:nvPr>
            <p:ph type="ftr" sz="quarter" idx="12"/>
          </p:nvPr>
        </p:nvSpPr>
        <p:spPr>
          <a:xfrm>
            <a:off x="3124200" y="6248400"/>
            <a:ext cx="2895600" cy="476250"/>
          </a:xfrm>
        </p:spPr>
        <p:txBody>
          <a:bodyPr/>
          <a:lstStyle>
            <a:lvl1pPr>
              <a:defRPr/>
            </a:lvl1pPr>
          </a:lstStyle>
          <a:p>
            <a:endParaRPr lang="en-US" altLang="hu-HU"/>
          </a:p>
        </p:txBody>
      </p:sp>
    </p:spTree>
    <p:extLst>
      <p:ext uri="{BB962C8B-B14F-4D97-AF65-F5344CB8AC3E}">
        <p14:creationId xmlns:p14="http://schemas.microsoft.com/office/powerpoint/2010/main" val="4022860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en-US" altLang="hu-HU"/>
          </a:p>
        </p:txBody>
      </p:sp>
      <p:sp>
        <p:nvSpPr>
          <p:cNvPr id="5" name="Dia számának helye 4"/>
          <p:cNvSpPr>
            <a:spLocks noGrp="1"/>
          </p:cNvSpPr>
          <p:nvPr>
            <p:ph type="sldNum" sz="quarter" idx="11"/>
          </p:nvPr>
        </p:nvSpPr>
        <p:spPr/>
        <p:txBody>
          <a:bodyPr/>
          <a:lstStyle>
            <a:lvl1pPr>
              <a:defRPr/>
            </a:lvl1pPr>
          </a:lstStyle>
          <a:p>
            <a:fld id="{DA4CCB8D-192E-41A9-B8E6-C13045381C0D}" type="slidenum">
              <a:rPr lang="en-US" altLang="hu-HU"/>
              <a:pPr/>
              <a:t>‹#›</a:t>
            </a:fld>
            <a:endParaRPr lang="en-US" altLang="hu-HU"/>
          </a:p>
        </p:txBody>
      </p:sp>
      <p:sp>
        <p:nvSpPr>
          <p:cNvPr id="6" name="Élőláb helye 5"/>
          <p:cNvSpPr>
            <a:spLocks noGrp="1"/>
          </p:cNvSpPr>
          <p:nvPr>
            <p:ph type="ftr" sz="quarter" idx="12"/>
          </p:nvPr>
        </p:nvSpPr>
        <p:spPr/>
        <p:txBody>
          <a:bodyPr/>
          <a:lstStyle>
            <a:lvl1pPr>
              <a:defRPr/>
            </a:lvl1pPr>
          </a:lstStyle>
          <a:p>
            <a:endParaRPr lang="en-US" altLang="hu-HU"/>
          </a:p>
        </p:txBody>
      </p:sp>
    </p:spTree>
    <p:extLst>
      <p:ext uri="{BB962C8B-B14F-4D97-AF65-F5344CB8AC3E}">
        <p14:creationId xmlns:p14="http://schemas.microsoft.com/office/powerpoint/2010/main" val="3740381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623888" y="1709738"/>
            <a:ext cx="7886700" cy="2852737"/>
          </a:xfrm>
        </p:spPr>
        <p:txBody>
          <a:bodyPr anchor="b"/>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hu-HU" smtClean="0"/>
              <a:t>Mintaszöveg szerkesztése</a:t>
            </a:r>
          </a:p>
        </p:txBody>
      </p:sp>
      <p:sp>
        <p:nvSpPr>
          <p:cNvPr id="4" name="Dátum helye 3"/>
          <p:cNvSpPr>
            <a:spLocks noGrp="1"/>
          </p:cNvSpPr>
          <p:nvPr>
            <p:ph type="dt" sz="half" idx="10"/>
          </p:nvPr>
        </p:nvSpPr>
        <p:spPr/>
        <p:txBody>
          <a:bodyPr/>
          <a:lstStyle>
            <a:lvl1pPr>
              <a:defRPr/>
            </a:lvl1pPr>
          </a:lstStyle>
          <a:p>
            <a:endParaRPr lang="en-US" altLang="hu-HU"/>
          </a:p>
        </p:txBody>
      </p:sp>
      <p:sp>
        <p:nvSpPr>
          <p:cNvPr id="5" name="Dia számának helye 4"/>
          <p:cNvSpPr>
            <a:spLocks noGrp="1"/>
          </p:cNvSpPr>
          <p:nvPr>
            <p:ph type="sldNum" sz="quarter" idx="11"/>
          </p:nvPr>
        </p:nvSpPr>
        <p:spPr/>
        <p:txBody>
          <a:bodyPr/>
          <a:lstStyle>
            <a:lvl1pPr>
              <a:defRPr/>
            </a:lvl1pPr>
          </a:lstStyle>
          <a:p>
            <a:fld id="{0131CEA7-EE65-4F6D-A11E-FBBF92A80528}" type="slidenum">
              <a:rPr lang="en-US" altLang="hu-HU"/>
              <a:pPr/>
              <a:t>‹#›</a:t>
            </a:fld>
            <a:endParaRPr lang="en-US" altLang="hu-HU"/>
          </a:p>
        </p:txBody>
      </p:sp>
      <p:sp>
        <p:nvSpPr>
          <p:cNvPr id="6" name="Élőláb helye 5"/>
          <p:cNvSpPr>
            <a:spLocks noGrp="1"/>
          </p:cNvSpPr>
          <p:nvPr>
            <p:ph type="ftr" sz="quarter" idx="12"/>
          </p:nvPr>
        </p:nvSpPr>
        <p:spPr/>
        <p:txBody>
          <a:bodyPr/>
          <a:lstStyle>
            <a:lvl1pPr>
              <a:defRPr/>
            </a:lvl1pPr>
          </a:lstStyle>
          <a:p>
            <a:endParaRPr lang="en-US" altLang="hu-HU"/>
          </a:p>
        </p:txBody>
      </p:sp>
    </p:spTree>
    <p:extLst>
      <p:ext uri="{BB962C8B-B14F-4D97-AF65-F5344CB8AC3E}">
        <p14:creationId xmlns:p14="http://schemas.microsoft.com/office/powerpoint/2010/main" val="3404588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lvl1pPr>
              <a:defRPr/>
            </a:lvl1pPr>
          </a:lstStyle>
          <a:p>
            <a:endParaRPr lang="en-US" altLang="hu-HU"/>
          </a:p>
        </p:txBody>
      </p:sp>
      <p:sp>
        <p:nvSpPr>
          <p:cNvPr id="6" name="Dia számának helye 5"/>
          <p:cNvSpPr>
            <a:spLocks noGrp="1"/>
          </p:cNvSpPr>
          <p:nvPr>
            <p:ph type="sldNum" sz="quarter" idx="11"/>
          </p:nvPr>
        </p:nvSpPr>
        <p:spPr/>
        <p:txBody>
          <a:bodyPr/>
          <a:lstStyle>
            <a:lvl1pPr>
              <a:defRPr/>
            </a:lvl1pPr>
          </a:lstStyle>
          <a:p>
            <a:fld id="{0A6B76C9-96E2-4332-9F6D-2F2BB520ADC6}" type="slidenum">
              <a:rPr lang="en-US" altLang="hu-HU"/>
              <a:pPr/>
              <a:t>‹#›</a:t>
            </a:fld>
            <a:endParaRPr lang="en-US" altLang="hu-HU"/>
          </a:p>
        </p:txBody>
      </p:sp>
      <p:sp>
        <p:nvSpPr>
          <p:cNvPr id="7" name="Élőláb helye 6"/>
          <p:cNvSpPr>
            <a:spLocks noGrp="1"/>
          </p:cNvSpPr>
          <p:nvPr>
            <p:ph type="ftr" sz="quarter" idx="12"/>
          </p:nvPr>
        </p:nvSpPr>
        <p:spPr/>
        <p:txBody>
          <a:bodyPr/>
          <a:lstStyle>
            <a:lvl1pPr>
              <a:defRPr/>
            </a:lvl1pPr>
          </a:lstStyle>
          <a:p>
            <a:endParaRPr lang="en-US" altLang="hu-HU"/>
          </a:p>
        </p:txBody>
      </p:sp>
    </p:spTree>
    <p:extLst>
      <p:ext uri="{BB962C8B-B14F-4D97-AF65-F5344CB8AC3E}">
        <p14:creationId xmlns:p14="http://schemas.microsoft.com/office/powerpoint/2010/main" val="721753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630238" y="365125"/>
            <a:ext cx="78867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630238" y="2505075"/>
            <a:ext cx="3868737"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29150" y="2505075"/>
            <a:ext cx="3887788"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lvl1pPr>
              <a:defRPr/>
            </a:lvl1pPr>
          </a:lstStyle>
          <a:p>
            <a:endParaRPr lang="en-US" altLang="hu-HU"/>
          </a:p>
        </p:txBody>
      </p:sp>
      <p:sp>
        <p:nvSpPr>
          <p:cNvPr id="8" name="Dia számának helye 7"/>
          <p:cNvSpPr>
            <a:spLocks noGrp="1"/>
          </p:cNvSpPr>
          <p:nvPr>
            <p:ph type="sldNum" sz="quarter" idx="11"/>
          </p:nvPr>
        </p:nvSpPr>
        <p:spPr/>
        <p:txBody>
          <a:bodyPr/>
          <a:lstStyle>
            <a:lvl1pPr>
              <a:defRPr/>
            </a:lvl1pPr>
          </a:lstStyle>
          <a:p>
            <a:fld id="{218BAAB5-3B26-4B29-8BDE-6B6EB1EECDA8}" type="slidenum">
              <a:rPr lang="en-US" altLang="hu-HU"/>
              <a:pPr/>
              <a:t>‹#›</a:t>
            </a:fld>
            <a:endParaRPr lang="en-US" altLang="hu-HU"/>
          </a:p>
        </p:txBody>
      </p:sp>
      <p:sp>
        <p:nvSpPr>
          <p:cNvPr id="9" name="Élőláb helye 8"/>
          <p:cNvSpPr>
            <a:spLocks noGrp="1"/>
          </p:cNvSpPr>
          <p:nvPr>
            <p:ph type="ftr" sz="quarter" idx="12"/>
          </p:nvPr>
        </p:nvSpPr>
        <p:spPr/>
        <p:txBody>
          <a:bodyPr/>
          <a:lstStyle>
            <a:lvl1pPr>
              <a:defRPr/>
            </a:lvl1pPr>
          </a:lstStyle>
          <a:p>
            <a:endParaRPr lang="en-US" altLang="hu-HU"/>
          </a:p>
        </p:txBody>
      </p:sp>
    </p:spTree>
    <p:extLst>
      <p:ext uri="{BB962C8B-B14F-4D97-AF65-F5344CB8AC3E}">
        <p14:creationId xmlns:p14="http://schemas.microsoft.com/office/powerpoint/2010/main" val="2786663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lvl1pPr>
              <a:defRPr/>
            </a:lvl1pPr>
          </a:lstStyle>
          <a:p>
            <a:endParaRPr lang="en-US" altLang="hu-HU"/>
          </a:p>
        </p:txBody>
      </p:sp>
      <p:sp>
        <p:nvSpPr>
          <p:cNvPr id="4" name="Dia számának helye 3"/>
          <p:cNvSpPr>
            <a:spLocks noGrp="1"/>
          </p:cNvSpPr>
          <p:nvPr>
            <p:ph type="sldNum" sz="quarter" idx="11"/>
          </p:nvPr>
        </p:nvSpPr>
        <p:spPr/>
        <p:txBody>
          <a:bodyPr/>
          <a:lstStyle>
            <a:lvl1pPr>
              <a:defRPr/>
            </a:lvl1pPr>
          </a:lstStyle>
          <a:p>
            <a:fld id="{4CD07A92-5F91-4A61-8C7C-09C8B39A0706}" type="slidenum">
              <a:rPr lang="en-US" altLang="hu-HU"/>
              <a:pPr/>
              <a:t>‹#›</a:t>
            </a:fld>
            <a:endParaRPr lang="en-US" altLang="hu-HU"/>
          </a:p>
        </p:txBody>
      </p:sp>
      <p:sp>
        <p:nvSpPr>
          <p:cNvPr id="5" name="Élőláb helye 4"/>
          <p:cNvSpPr>
            <a:spLocks noGrp="1"/>
          </p:cNvSpPr>
          <p:nvPr>
            <p:ph type="ftr" sz="quarter" idx="12"/>
          </p:nvPr>
        </p:nvSpPr>
        <p:spPr/>
        <p:txBody>
          <a:bodyPr/>
          <a:lstStyle>
            <a:lvl1pPr>
              <a:defRPr/>
            </a:lvl1pPr>
          </a:lstStyle>
          <a:p>
            <a:endParaRPr lang="en-US" altLang="hu-HU"/>
          </a:p>
        </p:txBody>
      </p:sp>
    </p:spTree>
    <p:extLst>
      <p:ext uri="{BB962C8B-B14F-4D97-AF65-F5344CB8AC3E}">
        <p14:creationId xmlns:p14="http://schemas.microsoft.com/office/powerpoint/2010/main" val="351227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lvl1pPr>
              <a:defRPr/>
            </a:lvl1pPr>
          </a:lstStyle>
          <a:p>
            <a:endParaRPr lang="en-US" altLang="hu-HU"/>
          </a:p>
        </p:txBody>
      </p:sp>
      <p:sp>
        <p:nvSpPr>
          <p:cNvPr id="3" name="Dia számának helye 2"/>
          <p:cNvSpPr>
            <a:spLocks noGrp="1"/>
          </p:cNvSpPr>
          <p:nvPr>
            <p:ph type="sldNum" sz="quarter" idx="11"/>
          </p:nvPr>
        </p:nvSpPr>
        <p:spPr/>
        <p:txBody>
          <a:bodyPr/>
          <a:lstStyle>
            <a:lvl1pPr>
              <a:defRPr/>
            </a:lvl1pPr>
          </a:lstStyle>
          <a:p>
            <a:fld id="{8796610E-D039-45D5-85E8-47B5BEECAE55}" type="slidenum">
              <a:rPr lang="en-US" altLang="hu-HU"/>
              <a:pPr/>
              <a:t>‹#›</a:t>
            </a:fld>
            <a:endParaRPr lang="en-US" altLang="hu-HU"/>
          </a:p>
        </p:txBody>
      </p:sp>
      <p:sp>
        <p:nvSpPr>
          <p:cNvPr id="4" name="Élőláb helye 3"/>
          <p:cNvSpPr>
            <a:spLocks noGrp="1"/>
          </p:cNvSpPr>
          <p:nvPr>
            <p:ph type="ftr" sz="quarter" idx="12"/>
          </p:nvPr>
        </p:nvSpPr>
        <p:spPr/>
        <p:txBody>
          <a:bodyPr/>
          <a:lstStyle>
            <a:lvl1pPr>
              <a:defRPr/>
            </a:lvl1pPr>
          </a:lstStyle>
          <a:p>
            <a:endParaRPr lang="en-US" altLang="hu-HU"/>
          </a:p>
        </p:txBody>
      </p:sp>
    </p:spTree>
    <p:extLst>
      <p:ext uri="{BB962C8B-B14F-4D97-AF65-F5344CB8AC3E}">
        <p14:creationId xmlns:p14="http://schemas.microsoft.com/office/powerpoint/2010/main" val="4122292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30238" y="457200"/>
            <a:ext cx="2949575"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en-US" altLang="hu-HU"/>
          </a:p>
        </p:txBody>
      </p:sp>
      <p:sp>
        <p:nvSpPr>
          <p:cNvPr id="6" name="Dia számának helye 5"/>
          <p:cNvSpPr>
            <a:spLocks noGrp="1"/>
          </p:cNvSpPr>
          <p:nvPr>
            <p:ph type="sldNum" sz="quarter" idx="11"/>
          </p:nvPr>
        </p:nvSpPr>
        <p:spPr/>
        <p:txBody>
          <a:bodyPr/>
          <a:lstStyle>
            <a:lvl1pPr>
              <a:defRPr/>
            </a:lvl1pPr>
          </a:lstStyle>
          <a:p>
            <a:fld id="{E08A936A-F3B2-43BC-A1DB-E9A85A3D7D73}" type="slidenum">
              <a:rPr lang="en-US" altLang="hu-HU"/>
              <a:pPr/>
              <a:t>‹#›</a:t>
            </a:fld>
            <a:endParaRPr lang="en-US" altLang="hu-HU"/>
          </a:p>
        </p:txBody>
      </p:sp>
      <p:sp>
        <p:nvSpPr>
          <p:cNvPr id="7" name="Élőláb helye 6"/>
          <p:cNvSpPr>
            <a:spLocks noGrp="1"/>
          </p:cNvSpPr>
          <p:nvPr>
            <p:ph type="ftr" sz="quarter" idx="12"/>
          </p:nvPr>
        </p:nvSpPr>
        <p:spPr/>
        <p:txBody>
          <a:bodyPr/>
          <a:lstStyle>
            <a:lvl1pPr>
              <a:defRPr/>
            </a:lvl1pPr>
          </a:lstStyle>
          <a:p>
            <a:endParaRPr lang="en-US" altLang="hu-HU"/>
          </a:p>
        </p:txBody>
      </p:sp>
    </p:spTree>
    <p:extLst>
      <p:ext uri="{BB962C8B-B14F-4D97-AF65-F5344CB8AC3E}">
        <p14:creationId xmlns:p14="http://schemas.microsoft.com/office/powerpoint/2010/main" val="2301731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30238" y="457200"/>
            <a:ext cx="2949575"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en-US" altLang="hu-HU"/>
          </a:p>
        </p:txBody>
      </p:sp>
      <p:sp>
        <p:nvSpPr>
          <p:cNvPr id="6" name="Dia számának helye 5"/>
          <p:cNvSpPr>
            <a:spLocks noGrp="1"/>
          </p:cNvSpPr>
          <p:nvPr>
            <p:ph type="sldNum" sz="quarter" idx="11"/>
          </p:nvPr>
        </p:nvSpPr>
        <p:spPr/>
        <p:txBody>
          <a:bodyPr/>
          <a:lstStyle>
            <a:lvl1pPr>
              <a:defRPr/>
            </a:lvl1pPr>
          </a:lstStyle>
          <a:p>
            <a:fld id="{73BD5B60-D5C3-4A84-A1FF-D8A4A9848CF4}" type="slidenum">
              <a:rPr lang="en-US" altLang="hu-HU"/>
              <a:pPr/>
              <a:t>‹#›</a:t>
            </a:fld>
            <a:endParaRPr lang="en-US" altLang="hu-HU"/>
          </a:p>
        </p:txBody>
      </p:sp>
      <p:sp>
        <p:nvSpPr>
          <p:cNvPr id="7" name="Élőláb helye 6"/>
          <p:cNvSpPr>
            <a:spLocks noGrp="1"/>
          </p:cNvSpPr>
          <p:nvPr>
            <p:ph type="ftr" sz="quarter" idx="12"/>
          </p:nvPr>
        </p:nvSpPr>
        <p:spPr/>
        <p:txBody>
          <a:bodyPr/>
          <a:lstStyle>
            <a:lvl1pPr>
              <a:defRPr/>
            </a:lvl1pPr>
          </a:lstStyle>
          <a:p>
            <a:endParaRPr lang="en-US" altLang="hu-HU"/>
          </a:p>
        </p:txBody>
      </p:sp>
    </p:spTree>
    <p:extLst>
      <p:ext uri="{BB962C8B-B14F-4D97-AF65-F5344CB8AC3E}">
        <p14:creationId xmlns:p14="http://schemas.microsoft.com/office/powerpoint/2010/main" val="2265159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endParaRPr lang="en-US" altLang="hu-HU"/>
          </a:p>
        </p:txBody>
      </p:sp>
      <p:sp>
        <p:nvSpPr>
          <p:cNvPr id="139267" name="Rectangle 3"/>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EC79FEF6-5E61-4E07-BD4B-93404CC20B4F}" type="slidenum">
              <a:rPr lang="en-US" altLang="hu-HU"/>
              <a:pPr/>
              <a:t>‹#›</a:t>
            </a:fld>
            <a:endParaRPr lang="en-US" altLang="hu-HU"/>
          </a:p>
        </p:txBody>
      </p:sp>
      <p:grpSp>
        <p:nvGrpSpPr>
          <p:cNvPr id="139268" name="Group 4"/>
          <p:cNvGrpSpPr>
            <a:grpSpLocks/>
          </p:cNvGrpSpPr>
          <p:nvPr/>
        </p:nvGrpSpPr>
        <p:grpSpPr bwMode="auto">
          <a:xfrm>
            <a:off x="0" y="0"/>
            <a:ext cx="9140825" cy="6850063"/>
            <a:chOff x="0" y="0"/>
            <a:chExt cx="5758" cy="4315"/>
          </a:xfrm>
        </p:grpSpPr>
        <p:grpSp>
          <p:nvGrpSpPr>
            <p:cNvPr id="139269" name="Group 5"/>
            <p:cNvGrpSpPr>
              <a:grpSpLocks/>
            </p:cNvGrpSpPr>
            <p:nvPr userDrawn="1"/>
          </p:nvGrpSpPr>
          <p:grpSpPr bwMode="auto">
            <a:xfrm>
              <a:off x="1728" y="2230"/>
              <a:ext cx="4027" cy="2085"/>
              <a:chOff x="1728" y="2230"/>
              <a:chExt cx="4027" cy="2085"/>
            </a:xfrm>
          </p:grpSpPr>
          <p:sp>
            <p:nvSpPr>
              <p:cNvPr id="139270"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139271"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139272"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139273"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139274"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grpSp>
        <p:sp>
          <p:nvSpPr>
            <p:cNvPr id="139275"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139276" name="Freeform 12"/>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Lst>
              <a:ahLst/>
              <a:cxnLst>
                <a:cxn ang="0">
                  <a:pos x="T0" y="T1"/>
                </a:cxn>
                <a:cxn ang="0">
                  <a:pos x="T2" y="T3"/>
                </a:cxn>
                <a:cxn ang="0">
                  <a:pos x="T4" y="T5"/>
                </a:cxn>
                <a:cxn ang="0">
                  <a:pos x="T6" y="T7"/>
                </a:cxn>
                <a:cxn ang="0">
                  <a:pos x="T8" y="T9"/>
                </a:cxn>
                <a:cxn ang="0">
                  <a:pos x="T10" y="T11"/>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grpSp>
      <p:sp>
        <p:nvSpPr>
          <p:cNvPr id="139277" name="Rectangle 13"/>
          <p:cNvSpPr>
            <a:spLocks noGrp="1" noRot="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hu-HU" smtClean="0"/>
              <a:t>Click to edit Master title style</a:t>
            </a:r>
          </a:p>
        </p:txBody>
      </p:sp>
      <p:sp>
        <p:nvSpPr>
          <p:cNvPr id="139278" name="Rectangle 14"/>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Arial" panose="020B0604020202020204" pitchFamily="34" charset="0"/>
              </a:defRPr>
            </a:lvl1pPr>
          </a:lstStyle>
          <a:p>
            <a:endParaRPr lang="en-US" altLang="hu-HU"/>
          </a:p>
        </p:txBody>
      </p:sp>
      <p:sp>
        <p:nvSpPr>
          <p:cNvPr id="139279" name="Rectangle 1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hu-HU" smtClean="0"/>
              <a:t>Click to edit Master text styles</a:t>
            </a:r>
          </a:p>
          <a:p>
            <a:pPr lvl="1"/>
            <a:r>
              <a:rPr lang="en-US" altLang="hu-HU" smtClean="0"/>
              <a:t>Second level</a:t>
            </a:r>
          </a:p>
          <a:p>
            <a:pPr lvl="2"/>
            <a:r>
              <a:rPr lang="en-US" altLang="hu-HU" smtClean="0"/>
              <a:t>Third level</a:t>
            </a:r>
          </a:p>
          <a:p>
            <a:pPr lvl="3"/>
            <a:r>
              <a:rPr lang="en-US" altLang="hu-HU" smtClean="0"/>
              <a:t>Fourth level</a:t>
            </a:r>
          </a:p>
          <a:p>
            <a:pPr lvl="4"/>
            <a:r>
              <a:rPr lang="en-US" altLang="hu-HU" smtClean="0"/>
              <a:t>Fifth level</a:t>
            </a:r>
          </a:p>
        </p:txBody>
      </p:sp>
    </p:spTree>
  </p:cSld>
  <p:clrMap bg1="dk2" tx1="lt1" bg2="dk1"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Lst>
  <p:timing>
    <p:tnLst>
      <p:par>
        <p:cTn id="1" dur="indefinite" restart="never" nodeType="tmRoot"/>
      </p:par>
    </p:tnLst>
  </p:timing>
  <p:txStyles>
    <p:titleStyle>
      <a:lvl1pPr algn="ctr" rtl="0" fontAlgn="base">
        <a:spcBef>
          <a:spcPct val="0"/>
        </a:spcBef>
        <a:spcAft>
          <a:spcPct val="0"/>
        </a:spcAft>
        <a:defRPr sz="4400" b="1"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9pPr>
    </p:titleStyle>
    <p:bodyStyle>
      <a:lvl1pPr marL="342900" indent="-342900" algn="l" rtl="0" fontAlgn="base">
        <a:spcBef>
          <a:spcPct val="20000"/>
        </a:spcBef>
        <a:spcAft>
          <a:spcPct val="0"/>
        </a:spcAft>
        <a:buClr>
          <a:schemeClr val="hlink"/>
        </a:buClr>
        <a:buSzPct val="7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SzPct val="7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6.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7.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4.xml"/><Relationship Id="rId1" Type="http://schemas.openxmlformats.org/officeDocument/2006/relationships/vmlDrawing" Target="../drawings/vmlDrawing7.vml"/><Relationship Id="rId4" Type="http://schemas.openxmlformats.org/officeDocument/2006/relationships/image" Target="../media/image8.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5.xml"/><Relationship Id="rId1" Type="http://schemas.openxmlformats.org/officeDocument/2006/relationships/vmlDrawing" Target="../drawings/vmlDrawing8.vml"/><Relationship Id="rId4" Type="http://schemas.openxmlformats.org/officeDocument/2006/relationships/image" Target="../media/image9.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2.xml"/><Relationship Id="rId1" Type="http://schemas.openxmlformats.org/officeDocument/2006/relationships/vmlDrawing" Target="../drawings/vmlDrawing9.vml"/><Relationship Id="rId4" Type="http://schemas.openxmlformats.org/officeDocument/2006/relationships/image" Target="../media/image10.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2.xml"/><Relationship Id="rId1" Type="http://schemas.openxmlformats.org/officeDocument/2006/relationships/vmlDrawing" Target="../drawings/vmlDrawing10.vml"/><Relationship Id="rId4" Type="http://schemas.openxmlformats.org/officeDocument/2006/relationships/image" Target="../media/image11.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ltLang="hu-HU" sz="4400" b="0">
                <a:solidFill>
                  <a:schemeClr val="tx1"/>
                </a:solidFill>
              </a:rPr>
              <a:t>Microbiological inspection of mineral water by redox-potential measurement</a:t>
            </a:r>
            <a:r>
              <a:rPr lang="en-US" altLang="hu-HU" sz="4400" b="0"/>
              <a:t/>
            </a:r>
            <a:br>
              <a:rPr lang="en-US" altLang="hu-HU" sz="4400" b="0"/>
            </a:br>
            <a:endParaRPr lang="hu-HU" altLang="hu-HU" sz="4400" b="0"/>
          </a:p>
        </p:txBody>
      </p:sp>
      <p:sp>
        <p:nvSpPr>
          <p:cNvPr id="2051" name="Rectangle 3"/>
          <p:cNvSpPr>
            <a:spLocks noGrp="1" noChangeArrowheads="1"/>
          </p:cNvSpPr>
          <p:nvPr>
            <p:ph type="subTitle" idx="1"/>
          </p:nvPr>
        </p:nvSpPr>
        <p:spPr>
          <a:xfrm>
            <a:off x="1371600" y="4221163"/>
            <a:ext cx="6400800" cy="1417637"/>
          </a:xfrm>
        </p:spPr>
        <p:txBody>
          <a:bodyPr/>
          <a:lstStyle/>
          <a:p>
            <a:r>
              <a:rPr lang="en-US" altLang="hu-HU"/>
              <a:t>Dr. </a:t>
            </a:r>
            <a:r>
              <a:rPr lang="hu-HU" altLang="hu-HU"/>
              <a:t>Olivér </a:t>
            </a:r>
            <a:r>
              <a:rPr lang="en-US" altLang="hu-HU"/>
              <a:t>Reichart</a:t>
            </a:r>
            <a:endParaRPr lang="de-DE" altLang="hu-HU"/>
          </a:p>
          <a:p>
            <a:r>
              <a:rPr lang="de-DE" altLang="hu-HU"/>
              <a:t>Dr. </a:t>
            </a:r>
            <a:r>
              <a:rPr lang="hu-HU" altLang="hu-HU"/>
              <a:t>Katalin </a:t>
            </a:r>
            <a:r>
              <a:rPr lang="de-DE" altLang="hu-HU"/>
              <a:t>Szakmár</a:t>
            </a:r>
            <a:endParaRPr lang="hu-HU" altLang="hu-HU"/>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5"/>
          <p:cNvSpPr>
            <a:spLocks noGrp="1" noRot="1" noChangeArrowheads="1"/>
          </p:cNvSpPr>
          <p:nvPr>
            <p:ph type="title"/>
          </p:nvPr>
        </p:nvSpPr>
        <p:spPr/>
        <p:txBody>
          <a:bodyPr/>
          <a:lstStyle/>
          <a:p>
            <a:r>
              <a:rPr lang="en-GB" altLang="hu-HU" b="0">
                <a:solidFill>
                  <a:schemeClr val="tx1"/>
                </a:solidFill>
              </a:rPr>
              <a:t>Linearity</a:t>
            </a:r>
          </a:p>
        </p:txBody>
      </p:sp>
      <p:sp>
        <p:nvSpPr>
          <p:cNvPr id="21515" name="Rectangle 11"/>
          <p:cNvSpPr>
            <a:spLocks noChangeArrowheads="1"/>
          </p:cNvSpPr>
          <p:nvPr/>
        </p:nvSpPr>
        <p:spPr bwMode="auto">
          <a:xfrm>
            <a:off x="827088" y="2057400"/>
            <a:ext cx="7920037" cy="393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GB" altLang="hu-HU" sz="2800"/>
              <a:t>The linear relationship between the logarithm of the cell concentration and TTD values is demonstrated by the calibration curves. From the concentrated suspensions of the test microorganisms tenfold dilution series were prepared in physiological salt solution. From the members of the dilution series the redox-potential test flasks were inoculated with 1.0 ml suspension and the TTD values were determined</a:t>
            </a:r>
            <a:r>
              <a:rPr lang="hu-HU" altLang="hu-HU" sz="2800"/>
              <a:t>.</a:t>
            </a:r>
          </a:p>
          <a:p>
            <a:pPr eaLnBrk="1" hangingPunct="1"/>
            <a:endParaRPr lang="hu-HU" altLang="hu-HU" sz="28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rrowheads="1"/>
          </p:cNvSpPr>
          <p:nvPr>
            <p:ph type="title"/>
          </p:nvPr>
        </p:nvSpPr>
        <p:spPr>
          <a:xfrm>
            <a:off x="468313" y="188913"/>
            <a:ext cx="8229600" cy="847725"/>
          </a:xfrm>
        </p:spPr>
        <p:txBody>
          <a:bodyPr/>
          <a:lstStyle/>
          <a:p>
            <a:r>
              <a:rPr lang="en-GB" altLang="hu-HU" b="0">
                <a:solidFill>
                  <a:schemeClr val="tx1"/>
                </a:solidFill>
              </a:rPr>
              <a:t>Linearity</a:t>
            </a:r>
          </a:p>
        </p:txBody>
      </p:sp>
      <p:sp>
        <p:nvSpPr>
          <p:cNvPr id="79876" name="Text Box 4"/>
          <p:cNvSpPr txBox="1">
            <a:spLocks noChangeArrowheads="1"/>
          </p:cNvSpPr>
          <p:nvPr/>
        </p:nvSpPr>
        <p:spPr bwMode="auto">
          <a:xfrm>
            <a:off x="2051050" y="5805488"/>
            <a:ext cx="510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GB" altLang="hu-HU" sz="2400"/>
              <a:t>Calibration curve</a:t>
            </a:r>
            <a:r>
              <a:rPr lang="hu-HU" altLang="hu-HU" sz="2400"/>
              <a:t>s</a:t>
            </a:r>
            <a:r>
              <a:rPr lang="en-GB" altLang="hu-HU" sz="2400"/>
              <a:t> of Coliforms</a:t>
            </a:r>
          </a:p>
        </p:txBody>
      </p:sp>
      <p:graphicFrame>
        <p:nvGraphicFramePr>
          <p:cNvPr id="79882" name="Object 10"/>
          <p:cNvGraphicFramePr>
            <a:graphicFrameLocks noChangeAspect="1"/>
          </p:cNvGraphicFramePr>
          <p:nvPr>
            <p:ph idx="1"/>
          </p:nvPr>
        </p:nvGraphicFramePr>
        <p:xfrm>
          <a:off x="971550" y="1052513"/>
          <a:ext cx="7386638" cy="4525962"/>
        </p:xfrm>
        <a:graphic>
          <a:graphicData uri="http://schemas.openxmlformats.org/presentationml/2006/ole">
            <mc:AlternateContent xmlns:mc="http://schemas.openxmlformats.org/markup-compatibility/2006">
              <mc:Choice xmlns:v="urn:schemas-microsoft-com:vml" Requires="v">
                <p:oleObj spid="_x0000_s79883" name="Chart" r:id="rId3" imgW="5067410" imgH="3105143" progId="Excel.Chart.8">
                  <p:embed/>
                </p:oleObj>
              </mc:Choice>
              <mc:Fallback>
                <p:oleObj name="Chart" r:id="rId3" imgW="5067410" imgH="3105143" progId="Excel.Chart.8">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1052513"/>
                        <a:ext cx="7386638" cy="4525962"/>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rrowheads="1"/>
          </p:cNvSpPr>
          <p:nvPr>
            <p:ph type="title"/>
          </p:nvPr>
        </p:nvSpPr>
        <p:spPr/>
        <p:txBody>
          <a:bodyPr/>
          <a:lstStyle/>
          <a:p>
            <a:r>
              <a:rPr lang="en-GB" altLang="hu-HU" b="0">
                <a:solidFill>
                  <a:schemeClr val="tx1"/>
                </a:solidFill>
              </a:rPr>
              <a:t>Linearity</a:t>
            </a:r>
          </a:p>
        </p:txBody>
      </p:sp>
      <p:sp>
        <p:nvSpPr>
          <p:cNvPr id="80899" name="Text Box 3"/>
          <p:cNvSpPr txBox="1">
            <a:spLocks noChangeArrowheads="1"/>
          </p:cNvSpPr>
          <p:nvPr/>
        </p:nvSpPr>
        <p:spPr bwMode="auto">
          <a:xfrm>
            <a:off x="2051050" y="5949950"/>
            <a:ext cx="510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GB" altLang="hu-HU" sz="2400"/>
              <a:t>Calibration curve of E. coli</a:t>
            </a:r>
          </a:p>
        </p:txBody>
      </p:sp>
      <p:graphicFrame>
        <p:nvGraphicFramePr>
          <p:cNvPr id="80910" name="Object 14"/>
          <p:cNvGraphicFramePr>
            <a:graphicFrameLocks noChangeAspect="1"/>
          </p:cNvGraphicFramePr>
          <p:nvPr>
            <p:ph idx="1"/>
          </p:nvPr>
        </p:nvGraphicFramePr>
        <p:xfrm>
          <a:off x="1331913" y="1484313"/>
          <a:ext cx="6654800" cy="4525962"/>
        </p:xfrm>
        <a:graphic>
          <a:graphicData uri="http://schemas.openxmlformats.org/presentationml/2006/ole">
            <mc:AlternateContent xmlns:mc="http://schemas.openxmlformats.org/markup-compatibility/2006">
              <mc:Choice xmlns:v="urn:schemas-microsoft-com:vml" Requires="v">
                <p:oleObj spid="_x0000_s80911" name="Chart" r:id="rId3" imgW="4257797" imgH="2895547" progId="Excel.Chart.8">
                  <p:embed/>
                </p:oleObj>
              </mc:Choice>
              <mc:Fallback>
                <p:oleObj name="Chart" r:id="rId3" imgW="4257797" imgH="2895547" progId="Excel.Chart.8">
                  <p:embed/>
                  <p:pic>
                    <p:nvPicPr>
                      <p:cNvPr id="0"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1484313"/>
                        <a:ext cx="6654800" cy="4525962"/>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rrowheads="1"/>
          </p:cNvSpPr>
          <p:nvPr>
            <p:ph type="title"/>
          </p:nvPr>
        </p:nvSpPr>
        <p:spPr/>
        <p:txBody>
          <a:bodyPr/>
          <a:lstStyle/>
          <a:p>
            <a:r>
              <a:rPr lang="en-GB" altLang="hu-HU" b="0">
                <a:solidFill>
                  <a:schemeClr val="tx1"/>
                </a:solidFill>
              </a:rPr>
              <a:t>Linearity</a:t>
            </a:r>
          </a:p>
        </p:txBody>
      </p:sp>
      <p:sp>
        <p:nvSpPr>
          <p:cNvPr id="81923" name="Text Box 3"/>
          <p:cNvSpPr txBox="1">
            <a:spLocks noChangeArrowheads="1"/>
          </p:cNvSpPr>
          <p:nvPr/>
        </p:nvSpPr>
        <p:spPr bwMode="auto">
          <a:xfrm>
            <a:off x="2051050" y="5949950"/>
            <a:ext cx="568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GB" altLang="hu-HU" sz="2400"/>
              <a:t>Calibration curve of Enterococcus faecalis</a:t>
            </a:r>
          </a:p>
        </p:txBody>
      </p:sp>
      <p:graphicFrame>
        <p:nvGraphicFramePr>
          <p:cNvPr id="81930" name="Object 10"/>
          <p:cNvGraphicFramePr>
            <a:graphicFrameLocks noChangeAspect="1"/>
          </p:cNvGraphicFramePr>
          <p:nvPr>
            <p:ph idx="1"/>
          </p:nvPr>
        </p:nvGraphicFramePr>
        <p:xfrm>
          <a:off x="1331913" y="1412875"/>
          <a:ext cx="6796087" cy="4525963"/>
        </p:xfrm>
        <a:graphic>
          <a:graphicData uri="http://schemas.openxmlformats.org/presentationml/2006/ole">
            <mc:AlternateContent xmlns:mc="http://schemas.openxmlformats.org/markup-compatibility/2006">
              <mc:Choice xmlns:v="urn:schemas-microsoft-com:vml" Requires="v">
                <p:oleObj spid="_x0000_s81931" name="Chart" r:id="rId3" imgW="4848113" imgH="3228866" progId="Excel.Chart.8">
                  <p:embed/>
                </p:oleObj>
              </mc:Choice>
              <mc:Fallback>
                <p:oleObj name="Chart" r:id="rId3" imgW="4848113" imgH="3228866" progId="Excel.Chart.8">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1412875"/>
                        <a:ext cx="6796087" cy="4525963"/>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Rectangle 4"/>
          <p:cNvSpPr>
            <a:spLocks noGrp="1" noRot="1" noChangeArrowheads="1"/>
          </p:cNvSpPr>
          <p:nvPr>
            <p:ph type="title"/>
          </p:nvPr>
        </p:nvSpPr>
        <p:spPr>
          <a:xfrm>
            <a:off x="457200" y="0"/>
            <a:ext cx="8229600" cy="1125538"/>
          </a:xfrm>
        </p:spPr>
        <p:txBody>
          <a:bodyPr/>
          <a:lstStyle/>
          <a:p>
            <a:r>
              <a:rPr lang="en-GB" altLang="hu-HU" b="0">
                <a:solidFill>
                  <a:schemeClr val="tx1"/>
                </a:solidFill>
              </a:rPr>
              <a:t>Linearity</a:t>
            </a:r>
          </a:p>
        </p:txBody>
      </p:sp>
      <p:sp>
        <p:nvSpPr>
          <p:cNvPr id="89095" name="Rectangle 7"/>
          <p:cNvSpPr>
            <a:spLocks noGrp="1" noChangeArrowheads="1"/>
          </p:cNvSpPr>
          <p:nvPr>
            <p:ph type="body" sz="half" idx="3"/>
          </p:nvPr>
        </p:nvSpPr>
        <p:spPr>
          <a:xfrm>
            <a:off x="971550" y="5589588"/>
            <a:ext cx="7704138" cy="720725"/>
          </a:xfrm>
        </p:spPr>
        <p:txBody>
          <a:bodyPr/>
          <a:lstStyle/>
          <a:p>
            <a:pPr algn="ctr">
              <a:buFont typeface="Wingdings" panose="05000000000000000000" pitchFamily="2" charset="2"/>
              <a:buNone/>
            </a:pPr>
            <a:r>
              <a:rPr lang="en-GB" altLang="hu-HU" sz="2400">
                <a:effectLst/>
              </a:rPr>
              <a:t>Calibration curve of Pseudomonas aeruginosa</a:t>
            </a:r>
          </a:p>
        </p:txBody>
      </p:sp>
      <p:graphicFrame>
        <p:nvGraphicFramePr>
          <p:cNvPr id="89097" name="Object 9"/>
          <p:cNvGraphicFramePr>
            <a:graphicFrameLocks noChangeAspect="1"/>
          </p:cNvGraphicFramePr>
          <p:nvPr>
            <p:ph sz="quarter" idx="1"/>
          </p:nvPr>
        </p:nvGraphicFramePr>
        <p:xfrm>
          <a:off x="1408113" y="1131888"/>
          <a:ext cx="6515100" cy="4586287"/>
        </p:xfrm>
        <a:graphic>
          <a:graphicData uri="http://schemas.openxmlformats.org/presentationml/2006/ole">
            <mc:AlternateContent xmlns:mc="http://schemas.openxmlformats.org/markup-compatibility/2006">
              <mc:Choice xmlns:v="urn:schemas-microsoft-com:vml" Requires="v">
                <p:oleObj spid="_x0000_s89098" name="Chart" r:id="rId3" imgW="4857675" imgH="3419379" progId="Excel.Chart.8">
                  <p:embed/>
                </p:oleObj>
              </mc:Choice>
              <mc:Fallback>
                <p:oleObj name="Chart" r:id="rId3" imgW="4857675" imgH="3419379" progId="Excel.Chart.8">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8113" y="1131888"/>
                        <a:ext cx="6515100" cy="4586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p:txBody>
          <a:bodyPr/>
          <a:lstStyle/>
          <a:p>
            <a:r>
              <a:rPr lang="en-GB" altLang="hu-HU" b="0">
                <a:solidFill>
                  <a:schemeClr val="tx1"/>
                </a:solidFill>
              </a:rPr>
              <a:t>Linearity</a:t>
            </a:r>
          </a:p>
        </p:txBody>
      </p:sp>
      <p:sp>
        <p:nvSpPr>
          <p:cNvPr id="30726" name="Rectangle 6"/>
          <p:cNvSpPr>
            <a:spLocks noChangeArrowheads="1"/>
          </p:cNvSpPr>
          <p:nvPr/>
        </p:nvSpPr>
        <p:spPr bwMode="auto">
          <a:xfrm>
            <a:off x="1403350" y="5876925"/>
            <a:ext cx="6767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endParaRPr lang="en-US" altLang="hu-HU" sz="2400">
              <a:latin typeface="Arial" panose="020B0604020202020204" pitchFamily="34" charset="0"/>
            </a:endParaRPr>
          </a:p>
        </p:txBody>
      </p:sp>
      <p:graphicFrame>
        <p:nvGraphicFramePr>
          <p:cNvPr id="30728" name="Object 8"/>
          <p:cNvGraphicFramePr>
            <a:graphicFrameLocks noChangeAspect="1"/>
          </p:cNvGraphicFramePr>
          <p:nvPr>
            <p:ph idx="1"/>
          </p:nvPr>
        </p:nvGraphicFramePr>
        <p:xfrm>
          <a:off x="1187450" y="1320800"/>
          <a:ext cx="6697663" cy="4695825"/>
        </p:xfrm>
        <a:graphic>
          <a:graphicData uri="http://schemas.openxmlformats.org/presentationml/2006/ole">
            <mc:AlternateContent xmlns:mc="http://schemas.openxmlformats.org/markup-compatibility/2006">
              <mc:Choice xmlns:v="urn:schemas-microsoft-com:vml" Requires="v">
                <p:oleObj spid="_x0000_s30810" name="Chart" r:id="rId3" imgW="4876800" imgH="3419379" progId="Excel.Chart.8">
                  <p:embed/>
                </p:oleObj>
              </mc:Choice>
              <mc:Fallback>
                <p:oleObj name="Chart" r:id="rId3" imgW="4876800" imgH="3419379" progId="Excel.Chart.8">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1320800"/>
                        <a:ext cx="6697663" cy="469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808" name="Text Box 88"/>
          <p:cNvSpPr txBox="1">
            <a:spLocks noChangeArrowheads="1"/>
          </p:cNvSpPr>
          <p:nvPr/>
        </p:nvSpPr>
        <p:spPr bwMode="auto">
          <a:xfrm>
            <a:off x="3327400" y="6015038"/>
            <a:ext cx="38369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endParaRPr lang="en-US" altLang="hu-HU" sz="2000">
              <a:latin typeface="Arial" panose="020B0604020202020204" pitchFamily="34" charset="0"/>
            </a:endParaRPr>
          </a:p>
        </p:txBody>
      </p:sp>
      <p:sp>
        <p:nvSpPr>
          <p:cNvPr id="30809" name="Text Box 89"/>
          <p:cNvSpPr txBox="1">
            <a:spLocks noChangeArrowheads="1"/>
          </p:cNvSpPr>
          <p:nvPr/>
        </p:nvSpPr>
        <p:spPr bwMode="auto">
          <a:xfrm>
            <a:off x="2555875" y="6092825"/>
            <a:ext cx="3960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GB" altLang="hu-HU" sz="2400"/>
              <a:t>Calibration curve of total count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rrowheads="1"/>
          </p:cNvSpPr>
          <p:nvPr>
            <p:ph type="title"/>
          </p:nvPr>
        </p:nvSpPr>
        <p:spPr>
          <a:xfrm>
            <a:off x="457200" y="0"/>
            <a:ext cx="8229600" cy="836613"/>
          </a:xfrm>
        </p:spPr>
        <p:txBody>
          <a:bodyPr/>
          <a:lstStyle/>
          <a:p>
            <a:r>
              <a:rPr lang="en-GB" altLang="hu-HU" b="0">
                <a:solidFill>
                  <a:srgbClr val="FFFFFF"/>
                </a:solidFill>
              </a:rPr>
              <a:t>Sensitivity</a:t>
            </a:r>
          </a:p>
        </p:txBody>
      </p:sp>
      <p:graphicFrame>
        <p:nvGraphicFramePr>
          <p:cNvPr id="91430" name="Group 294"/>
          <p:cNvGraphicFramePr>
            <a:graphicFrameLocks noGrp="1"/>
          </p:cNvGraphicFramePr>
          <p:nvPr>
            <p:ph type="tbl" idx="1"/>
          </p:nvPr>
        </p:nvGraphicFramePr>
        <p:xfrm>
          <a:off x="430213" y="2565400"/>
          <a:ext cx="8534400" cy="3465513"/>
        </p:xfrm>
        <a:graphic>
          <a:graphicData uri="http://schemas.openxmlformats.org/drawingml/2006/table">
            <a:tbl>
              <a:tblPr/>
              <a:tblGrid>
                <a:gridCol w="2951162"/>
                <a:gridCol w="1154113"/>
                <a:gridCol w="3060700"/>
                <a:gridCol w="1368425"/>
              </a:tblGrid>
              <a:tr h="792163">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hu-HU" sz="1800" b="0" i="0" u="none" strike="noStrike" cap="none" normalizeH="0" baseline="0" smtClean="0">
                          <a:ln>
                            <a:noFill/>
                          </a:ln>
                          <a:solidFill>
                            <a:schemeClr val="tx1"/>
                          </a:solidFill>
                          <a:effectLst/>
                          <a:latin typeface="Garamond" panose="02020404030301010803" pitchFamily="18" charset="0"/>
                          <a:cs typeface="Times New Roman" panose="02020603050405020304" pitchFamily="18" charset="0"/>
                        </a:rPr>
                        <a:t>Microorganism</a:t>
                      </a:r>
                      <a:endParaRPr kumimoji="0" lang="en-GB" altLang="hu-HU" sz="1800" b="0" i="0" u="none" strike="noStrike" cap="none" normalizeH="0" baseline="0" smtClean="0">
                        <a:ln>
                          <a:noFill/>
                        </a:ln>
                        <a:solidFill>
                          <a:schemeClr val="tx1"/>
                        </a:solidFill>
                        <a:effectLst/>
                        <a:latin typeface="Garamond" panose="02020404030301010803"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hu-HU" sz="1800" b="0" i="0" u="none" strike="noStrike" cap="none" normalizeH="0" baseline="0" smtClean="0">
                          <a:ln>
                            <a:noFill/>
                          </a:ln>
                          <a:solidFill>
                            <a:schemeClr val="tx1"/>
                          </a:solidFill>
                          <a:effectLst/>
                          <a:latin typeface="Garamond" panose="02020404030301010803" pitchFamily="18" charset="0"/>
                          <a:cs typeface="Times New Roman" panose="02020603050405020304" pitchFamily="18" charset="0"/>
                        </a:rPr>
                        <a:t>Broth</a:t>
                      </a:r>
                      <a:endParaRPr kumimoji="0" lang="en-GB" altLang="hu-HU" sz="1800" b="0" i="0" u="none" strike="noStrike" cap="none" normalizeH="0" baseline="0" smtClean="0">
                        <a:ln>
                          <a:noFill/>
                        </a:ln>
                        <a:solidFill>
                          <a:schemeClr val="tx1"/>
                        </a:solidFill>
                        <a:effectLst/>
                        <a:latin typeface="Garamond" panose="02020404030301010803"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hu-HU" sz="1800" b="0" i="0" u="none" strike="noStrike" cap="none" normalizeH="0" baseline="0" smtClean="0">
                          <a:ln>
                            <a:noFill/>
                          </a:ln>
                          <a:solidFill>
                            <a:schemeClr val="tx1"/>
                          </a:solidFill>
                          <a:effectLst/>
                          <a:latin typeface="Garamond" panose="02020404030301010803" pitchFamily="18" charset="0"/>
                          <a:cs typeface="Times New Roman" panose="02020603050405020304" pitchFamily="18" charset="0"/>
                        </a:rPr>
                        <a:t>Regression equation</a:t>
                      </a:r>
                      <a:endParaRPr kumimoji="0" lang="en-GB" altLang="hu-HU" sz="1800" b="0" i="0" u="none" strike="noStrike" cap="none" normalizeH="0" baseline="0" smtClean="0">
                        <a:ln>
                          <a:noFill/>
                        </a:ln>
                        <a:solidFill>
                          <a:schemeClr val="tx1"/>
                        </a:solidFill>
                        <a:effectLst/>
                        <a:latin typeface="Garamond" panose="02020404030301010803"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hu-HU" sz="1800" b="0" i="0" u="none" strike="noStrike" cap="none" normalizeH="0" baseline="0" smtClean="0">
                          <a:ln>
                            <a:noFill/>
                          </a:ln>
                          <a:solidFill>
                            <a:schemeClr val="tx1"/>
                          </a:solidFill>
                          <a:effectLst/>
                          <a:latin typeface="Garamond" panose="02020404030301010803" pitchFamily="18" charset="0"/>
                          <a:cs typeface="Times New Roman" panose="02020603050405020304" pitchFamily="18" charset="0"/>
                        </a:rPr>
                        <a:t>Sensitivity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hu-HU" sz="1800" b="0" i="0" u="none" strike="noStrike" cap="none" normalizeH="0" baseline="0" smtClean="0">
                          <a:ln>
                            <a:noFill/>
                          </a:ln>
                          <a:solidFill>
                            <a:schemeClr val="tx1"/>
                          </a:solidFill>
                          <a:effectLst/>
                          <a:latin typeface="Garamond" panose="02020404030301010803" pitchFamily="18" charset="0"/>
                          <a:cs typeface="Times New Roman" panose="02020603050405020304" pitchFamily="18" charset="0"/>
                        </a:rPr>
                        <a:t>(min/log unit)</a:t>
                      </a:r>
                      <a:endParaRPr kumimoji="0" lang="en-GB" altLang="hu-HU" sz="1800" b="0" i="0" u="none" strike="noStrike" cap="none" normalizeH="0" baseline="0" smtClean="0">
                        <a:ln>
                          <a:noFill/>
                        </a:ln>
                        <a:solidFill>
                          <a:schemeClr val="tx1"/>
                        </a:solidFill>
                        <a:effectLst/>
                        <a:latin typeface="Garamond" panose="02020404030301010803"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hu-HU" sz="1800" b="0" i="1" u="none" strike="noStrike" cap="none" normalizeH="0" baseline="0" smtClean="0">
                          <a:ln>
                            <a:noFill/>
                          </a:ln>
                          <a:solidFill>
                            <a:schemeClr val="tx1"/>
                          </a:solidFill>
                          <a:effectLst/>
                          <a:latin typeface="Garamond" panose="02020404030301010803" pitchFamily="18" charset="0"/>
                          <a:cs typeface="Times New Roman" panose="02020603050405020304" pitchFamily="18" charset="0"/>
                        </a:rPr>
                        <a:t>Citrobacter freundi</a:t>
                      </a:r>
                      <a:r>
                        <a:rPr kumimoji="0" lang="en-GB" altLang="hu-HU" sz="1800" b="0" i="0" u="none" strike="noStrike" cap="none" normalizeH="0" baseline="0" smtClean="0">
                          <a:ln>
                            <a:noFill/>
                          </a:ln>
                          <a:solidFill>
                            <a:schemeClr val="tx1"/>
                          </a:solidFill>
                          <a:effectLst/>
                          <a:latin typeface="Garamond" panose="02020404030301010803" pitchFamily="18" charset="0"/>
                          <a:cs typeface="Times New Roman" panose="02020603050405020304" pitchFamily="18" charset="0"/>
                        </a:rPr>
                        <a:t>i </a:t>
                      </a:r>
                      <a:endParaRPr kumimoji="0" lang="en-GB" altLang="hu-HU" sz="1800" b="0" i="0" u="none" strike="noStrike" cap="none" normalizeH="0" baseline="0" smtClean="0">
                        <a:ln>
                          <a:noFill/>
                        </a:ln>
                        <a:solidFill>
                          <a:schemeClr val="tx1"/>
                        </a:solidFill>
                        <a:effectLst/>
                        <a:latin typeface="Garamond" panose="02020404030301010803"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hu-HU" sz="1800" b="0" i="0" u="none" strike="noStrike" cap="none" normalizeH="0" baseline="0" smtClean="0">
                          <a:ln>
                            <a:noFill/>
                          </a:ln>
                          <a:solidFill>
                            <a:schemeClr val="tx1"/>
                          </a:solidFill>
                          <a:effectLst/>
                          <a:latin typeface="Garamond" panose="02020404030301010803" pitchFamily="18" charset="0"/>
                          <a:cs typeface="Times New Roman" panose="02020603050405020304" pitchFamily="18" charset="0"/>
                        </a:rPr>
                        <a:t>BBL</a:t>
                      </a:r>
                      <a:endParaRPr kumimoji="0" lang="en-GB" altLang="hu-HU" sz="1800" b="0" i="0" u="none" strike="noStrike" cap="none" normalizeH="0" baseline="0" smtClean="0">
                        <a:ln>
                          <a:noFill/>
                        </a:ln>
                        <a:solidFill>
                          <a:schemeClr val="tx1"/>
                        </a:solidFill>
                        <a:effectLst/>
                        <a:latin typeface="Garamond" panose="02020404030301010803"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hu-HU" sz="1800" b="0" i="0" u="none" strike="noStrike" cap="none" normalizeH="0" baseline="0" smtClean="0">
                          <a:ln>
                            <a:noFill/>
                          </a:ln>
                          <a:solidFill>
                            <a:schemeClr val="tx1"/>
                          </a:solidFill>
                          <a:effectLst/>
                          <a:latin typeface="Garamond" panose="02020404030301010803" pitchFamily="18" charset="0"/>
                          <a:cs typeface="Times New Roman" panose="02020603050405020304" pitchFamily="18" charset="0"/>
                        </a:rPr>
                        <a:t>TTD (min) = 1190 - 132·lgN</a:t>
                      </a:r>
                      <a:endParaRPr kumimoji="0" lang="en-GB" altLang="hu-HU" sz="1800" b="0" i="0" u="none" strike="noStrike" cap="none" normalizeH="0" baseline="0" smtClean="0">
                        <a:ln>
                          <a:noFill/>
                        </a:ln>
                        <a:solidFill>
                          <a:schemeClr val="tx1"/>
                        </a:solidFill>
                        <a:effectLst/>
                        <a:latin typeface="Garamond" panose="02020404030301010803"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hu-HU" sz="1800" b="0" i="0" u="none" strike="noStrike" cap="none" normalizeH="0" baseline="0" smtClean="0">
                          <a:ln>
                            <a:noFill/>
                          </a:ln>
                          <a:solidFill>
                            <a:schemeClr val="tx1"/>
                          </a:solidFill>
                          <a:effectLst/>
                          <a:latin typeface="Garamond" panose="02020404030301010803" pitchFamily="18" charset="0"/>
                          <a:cs typeface="Times New Roman" panose="02020603050405020304" pitchFamily="18" charset="0"/>
                        </a:rPr>
                        <a:t>132</a:t>
                      </a:r>
                      <a:endParaRPr kumimoji="0" lang="en-GB" altLang="hu-HU" sz="1800" b="0" i="0" u="none" strike="noStrike" cap="none" normalizeH="0" baseline="0" smtClean="0">
                        <a:ln>
                          <a:noFill/>
                        </a:ln>
                        <a:solidFill>
                          <a:schemeClr val="tx1"/>
                        </a:solidFill>
                        <a:effectLst/>
                        <a:latin typeface="Garamond" panose="02020404030301010803"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0525">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hu-HU" sz="1800" b="0" i="1" u="none" strike="noStrike" cap="none" normalizeH="0" baseline="0" smtClean="0">
                          <a:ln>
                            <a:noFill/>
                          </a:ln>
                          <a:solidFill>
                            <a:schemeClr val="tx1"/>
                          </a:solidFill>
                          <a:effectLst/>
                          <a:latin typeface="Garamond" panose="02020404030301010803" pitchFamily="18" charset="0"/>
                          <a:cs typeface="Times New Roman" panose="02020603050405020304" pitchFamily="18" charset="0"/>
                        </a:rPr>
                        <a:t>Klebsiella oxytoca</a:t>
                      </a:r>
                      <a:endParaRPr kumimoji="0" lang="en-GB" altLang="hu-HU" sz="1800" b="0" i="0" u="none" strike="noStrike" cap="none" normalizeH="0" baseline="0" smtClean="0">
                        <a:ln>
                          <a:noFill/>
                        </a:ln>
                        <a:solidFill>
                          <a:schemeClr val="tx1"/>
                        </a:solidFill>
                        <a:effectLst/>
                        <a:latin typeface="Garamond" panose="02020404030301010803"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hu-HU" sz="1800" b="0" i="0" u="none" strike="noStrike" cap="none" normalizeH="0" baseline="0" smtClean="0">
                          <a:ln>
                            <a:noFill/>
                          </a:ln>
                          <a:solidFill>
                            <a:schemeClr val="tx1"/>
                          </a:solidFill>
                          <a:effectLst/>
                          <a:latin typeface="Garamond" panose="02020404030301010803" pitchFamily="18" charset="0"/>
                          <a:cs typeface="Times New Roman" panose="02020603050405020304" pitchFamily="18" charset="0"/>
                        </a:rPr>
                        <a:t>BBL</a:t>
                      </a:r>
                      <a:endParaRPr kumimoji="0" lang="en-GB" altLang="hu-HU" sz="1800" b="0" i="0" u="none" strike="noStrike" cap="none" normalizeH="0" baseline="0" smtClean="0">
                        <a:ln>
                          <a:noFill/>
                        </a:ln>
                        <a:solidFill>
                          <a:schemeClr val="tx1"/>
                        </a:solidFill>
                        <a:effectLst/>
                        <a:latin typeface="Garamond" panose="02020404030301010803"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hu-HU" sz="1800" b="0" i="0" u="none" strike="noStrike" cap="none" normalizeH="0" baseline="0" smtClean="0">
                          <a:ln>
                            <a:noFill/>
                          </a:ln>
                          <a:solidFill>
                            <a:schemeClr val="tx1"/>
                          </a:solidFill>
                          <a:effectLst/>
                          <a:latin typeface="Garamond" panose="02020404030301010803" pitchFamily="18" charset="0"/>
                          <a:cs typeface="Times New Roman" panose="02020603050405020304" pitchFamily="18" charset="0"/>
                        </a:rPr>
                        <a:t>TTD (min) = 856 – 88·lgN</a:t>
                      </a:r>
                      <a:endParaRPr kumimoji="0" lang="en-GB" altLang="hu-HU" sz="1800" b="0" i="0" u="none" strike="noStrike" cap="none" normalizeH="0" baseline="0" smtClean="0">
                        <a:ln>
                          <a:noFill/>
                        </a:ln>
                        <a:solidFill>
                          <a:schemeClr val="tx1"/>
                        </a:solidFill>
                        <a:effectLst/>
                        <a:latin typeface="Garamond" panose="02020404030301010803"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hu-HU" sz="1800" b="0" i="0" u="none" strike="noStrike" cap="none" normalizeH="0" baseline="0" smtClean="0">
                          <a:ln>
                            <a:noFill/>
                          </a:ln>
                          <a:solidFill>
                            <a:schemeClr val="tx1"/>
                          </a:solidFill>
                          <a:effectLst/>
                          <a:latin typeface="Garamond" panose="02020404030301010803" pitchFamily="18" charset="0"/>
                          <a:cs typeface="Times New Roman" panose="02020603050405020304" pitchFamily="18" charset="0"/>
                        </a:rPr>
                        <a:t>88</a:t>
                      </a:r>
                      <a:endParaRPr kumimoji="0" lang="en-GB" altLang="hu-HU" sz="1800" b="0" i="0" u="none" strike="noStrike" cap="none" normalizeH="0" baseline="0" smtClean="0">
                        <a:ln>
                          <a:noFill/>
                        </a:ln>
                        <a:solidFill>
                          <a:schemeClr val="tx1"/>
                        </a:solidFill>
                        <a:effectLst/>
                        <a:latin typeface="Garamond" panose="02020404030301010803"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8938">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hu-HU" sz="1800" b="0" i="1" u="none" strike="noStrike" cap="none" normalizeH="0" baseline="0" smtClean="0">
                          <a:ln>
                            <a:noFill/>
                          </a:ln>
                          <a:solidFill>
                            <a:schemeClr val="tx1"/>
                          </a:solidFill>
                          <a:effectLst/>
                          <a:latin typeface="Garamond" panose="02020404030301010803" pitchFamily="18" charset="0"/>
                          <a:cs typeface="Times New Roman" panose="02020603050405020304" pitchFamily="18" charset="0"/>
                        </a:rPr>
                        <a:t>Enterobacter aerogenes</a:t>
                      </a:r>
                      <a:endParaRPr kumimoji="0" lang="en-GB" altLang="hu-HU" sz="1800" b="0" i="0" u="none" strike="noStrike" cap="none" normalizeH="0" baseline="0" smtClean="0">
                        <a:ln>
                          <a:noFill/>
                        </a:ln>
                        <a:solidFill>
                          <a:schemeClr val="tx1"/>
                        </a:solidFill>
                        <a:effectLst/>
                        <a:latin typeface="Garamond" panose="02020404030301010803"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hu-HU" sz="1800" b="0" i="0" u="none" strike="noStrike" cap="none" normalizeH="0" baseline="0" smtClean="0">
                          <a:ln>
                            <a:noFill/>
                          </a:ln>
                          <a:solidFill>
                            <a:schemeClr val="tx1"/>
                          </a:solidFill>
                          <a:effectLst/>
                          <a:latin typeface="Garamond" panose="02020404030301010803" pitchFamily="18" charset="0"/>
                          <a:cs typeface="Times New Roman" panose="02020603050405020304" pitchFamily="18" charset="0"/>
                        </a:rPr>
                        <a:t>BBL</a:t>
                      </a:r>
                      <a:endParaRPr kumimoji="0" lang="en-GB" altLang="hu-HU" sz="1800" b="0" i="0" u="none" strike="noStrike" cap="none" normalizeH="0" baseline="0" smtClean="0">
                        <a:ln>
                          <a:noFill/>
                        </a:ln>
                        <a:solidFill>
                          <a:schemeClr val="tx1"/>
                        </a:solidFill>
                        <a:effectLst/>
                        <a:latin typeface="Garamond" panose="02020404030301010803"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hu-HU" sz="1800" b="0" i="0" u="none" strike="noStrike" cap="none" normalizeH="0" baseline="0" smtClean="0">
                          <a:ln>
                            <a:noFill/>
                          </a:ln>
                          <a:solidFill>
                            <a:schemeClr val="tx1"/>
                          </a:solidFill>
                          <a:effectLst/>
                          <a:latin typeface="Garamond" panose="02020404030301010803" pitchFamily="18" charset="0"/>
                          <a:cs typeface="Times New Roman" panose="02020603050405020304" pitchFamily="18" charset="0"/>
                        </a:rPr>
                        <a:t>TTD (min) = 774 – 81·lgN</a:t>
                      </a:r>
                      <a:endParaRPr kumimoji="0" lang="en-GB" altLang="hu-HU" sz="1800" b="0" i="0" u="none" strike="noStrike" cap="none" normalizeH="0" baseline="0" smtClean="0">
                        <a:ln>
                          <a:noFill/>
                        </a:ln>
                        <a:solidFill>
                          <a:schemeClr val="tx1"/>
                        </a:solidFill>
                        <a:effectLst/>
                        <a:latin typeface="Garamond" panose="02020404030301010803"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hu-HU" sz="1800" b="0" i="0" u="none" strike="noStrike" cap="none" normalizeH="0" baseline="0" smtClean="0">
                          <a:ln>
                            <a:noFill/>
                          </a:ln>
                          <a:solidFill>
                            <a:schemeClr val="tx1"/>
                          </a:solidFill>
                          <a:effectLst/>
                          <a:latin typeface="Garamond" panose="02020404030301010803" pitchFamily="18" charset="0"/>
                          <a:cs typeface="Times New Roman" panose="02020603050405020304" pitchFamily="18" charset="0"/>
                        </a:rPr>
                        <a:t>81</a:t>
                      </a:r>
                      <a:endParaRPr kumimoji="0" lang="en-GB" altLang="hu-HU" sz="1800" b="0" i="0" u="none" strike="noStrike" cap="none" normalizeH="0" baseline="0" smtClean="0">
                        <a:ln>
                          <a:noFill/>
                        </a:ln>
                        <a:solidFill>
                          <a:schemeClr val="tx1"/>
                        </a:solidFill>
                        <a:effectLst/>
                        <a:latin typeface="Garamond" panose="02020404030301010803"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0525">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hu-HU" sz="1800" b="0" i="1" u="none" strike="noStrike" cap="none" normalizeH="0" baseline="0" smtClean="0">
                          <a:ln>
                            <a:noFill/>
                          </a:ln>
                          <a:solidFill>
                            <a:schemeClr val="tx1"/>
                          </a:solidFill>
                          <a:effectLst/>
                          <a:latin typeface="Garamond" panose="02020404030301010803" pitchFamily="18" charset="0"/>
                          <a:cs typeface="Times New Roman" panose="02020603050405020304" pitchFamily="18" charset="0"/>
                        </a:rPr>
                        <a:t>Escherichia coli</a:t>
                      </a:r>
                      <a:endParaRPr kumimoji="0" lang="en-GB" altLang="hu-HU" sz="1800" b="0" i="0" u="none" strike="noStrike" cap="none" normalizeH="0" baseline="0" smtClean="0">
                        <a:ln>
                          <a:noFill/>
                        </a:ln>
                        <a:solidFill>
                          <a:schemeClr val="tx1"/>
                        </a:solidFill>
                        <a:effectLst/>
                        <a:latin typeface="Garamond" panose="02020404030301010803"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hu-HU" sz="1800" b="0" i="0" u="none" strike="noStrike" cap="none" normalizeH="0" baseline="0" smtClean="0">
                          <a:ln>
                            <a:noFill/>
                          </a:ln>
                          <a:solidFill>
                            <a:schemeClr val="tx1"/>
                          </a:solidFill>
                          <a:effectLst/>
                          <a:latin typeface="Garamond" panose="02020404030301010803" pitchFamily="18" charset="0"/>
                          <a:cs typeface="Times New Roman" panose="02020603050405020304" pitchFamily="18" charset="0"/>
                        </a:rPr>
                        <a:t>BBL</a:t>
                      </a:r>
                      <a:endParaRPr kumimoji="0" lang="en-GB" altLang="hu-HU" sz="1800" b="0" i="0" u="none" strike="noStrike" cap="none" normalizeH="0" baseline="0" smtClean="0">
                        <a:ln>
                          <a:noFill/>
                        </a:ln>
                        <a:solidFill>
                          <a:schemeClr val="tx1"/>
                        </a:solidFill>
                        <a:effectLst/>
                        <a:latin typeface="Garamond" panose="02020404030301010803"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hu-HU" sz="1800" b="0" i="0" u="none" strike="noStrike" cap="none" normalizeH="0" baseline="0" smtClean="0">
                          <a:ln>
                            <a:noFill/>
                          </a:ln>
                          <a:solidFill>
                            <a:schemeClr val="tx1"/>
                          </a:solidFill>
                          <a:effectLst/>
                          <a:latin typeface="Garamond" panose="02020404030301010803" pitchFamily="18" charset="0"/>
                          <a:cs typeface="Times New Roman" panose="02020603050405020304" pitchFamily="18" charset="0"/>
                        </a:rPr>
                        <a:t>TTD (min) = 596 – 68·lgN</a:t>
                      </a:r>
                      <a:endParaRPr kumimoji="0" lang="en-GB" altLang="hu-HU" sz="1800" b="0" i="0" u="none" strike="noStrike" cap="none" normalizeH="0" baseline="0" smtClean="0">
                        <a:ln>
                          <a:noFill/>
                        </a:ln>
                        <a:solidFill>
                          <a:schemeClr val="tx1"/>
                        </a:solidFill>
                        <a:effectLst/>
                        <a:latin typeface="Garamond" panose="02020404030301010803"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hu-HU" sz="1800" b="0" i="0" u="none" strike="noStrike" cap="none" normalizeH="0" baseline="0" smtClean="0">
                          <a:ln>
                            <a:noFill/>
                          </a:ln>
                          <a:solidFill>
                            <a:schemeClr val="tx1"/>
                          </a:solidFill>
                          <a:effectLst/>
                          <a:latin typeface="Garamond" panose="02020404030301010803" pitchFamily="18" charset="0"/>
                          <a:cs typeface="Times New Roman" panose="02020603050405020304" pitchFamily="18" charset="0"/>
                        </a:rPr>
                        <a:t>68</a:t>
                      </a:r>
                      <a:endParaRPr kumimoji="0" lang="en-GB" altLang="hu-HU" sz="1800" b="0" i="0" u="none" strike="noStrike" cap="none" normalizeH="0" baseline="0" smtClean="0">
                        <a:ln>
                          <a:noFill/>
                        </a:ln>
                        <a:solidFill>
                          <a:schemeClr val="tx1"/>
                        </a:solidFill>
                        <a:effectLst/>
                        <a:latin typeface="Garamond" panose="02020404030301010803"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5775">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hu-HU" sz="1800" b="0" i="1" u="none" strike="noStrike" cap="none" normalizeH="0" baseline="0" smtClean="0">
                          <a:ln>
                            <a:noFill/>
                          </a:ln>
                          <a:solidFill>
                            <a:schemeClr val="tx1"/>
                          </a:solidFill>
                          <a:effectLst/>
                          <a:latin typeface="Garamond" panose="02020404030301010803" pitchFamily="18" charset="0"/>
                          <a:cs typeface="Times New Roman" panose="02020603050405020304" pitchFamily="18" charset="0"/>
                        </a:rPr>
                        <a:t>Pseudomonas aeruginosa</a:t>
                      </a:r>
                      <a:endParaRPr kumimoji="0" lang="en-GB" altLang="hu-HU" sz="1800" b="0" i="0" u="none" strike="noStrike" cap="none" normalizeH="0" baseline="0" smtClean="0">
                        <a:ln>
                          <a:noFill/>
                        </a:ln>
                        <a:solidFill>
                          <a:schemeClr val="tx1"/>
                        </a:solidFill>
                        <a:effectLst/>
                        <a:latin typeface="Garamond" panose="02020404030301010803"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hu-HU" sz="1800" b="0" i="0" u="none" strike="noStrike" cap="none" normalizeH="0" baseline="0" smtClean="0">
                          <a:ln>
                            <a:noFill/>
                          </a:ln>
                          <a:solidFill>
                            <a:schemeClr val="tx1"/>
                          </a:solidFill>
                          <a:effectLst/>
                          <a:latin typeface="Garamond" panose="02020404030301010803" pitchFamily="18" charset="0"/>
                          <a:cs typeface="Times New Roman" panose="02020603050405020304" pitchFamily="18" charset="0"/>
                        </a:rPr>
                        <a:t>Cetrimid</a:t>
                      </a:r>
                      <a:endParaRPr kumimoji="0" lang="en-GB" altLang="hu-HU" sz="1800" b="0" i="0" u="none" strike="noStrike" cap="none" normalizeH="0" baseline="0" smtClean="0">
                        <a:ln>
                          <a:noFill/>
                        </a:ln>
                        <a:solidFill>
                          <a:schemeClr val="tx1"/>
                        </a:solidFill>
                        <a:effectLst/>
                        <a:latin typeface="Garamond" panose="02020404030301010803"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hu-HU" sz="1800" b="0" i="0" u="none" strike="noStrike" cap="none" normalizeH="0" baseline="0" smtClean="0">
                          <a:ln>
                            <a:noFill/>
                          </a:ln>
                          <a:solidFill>
                            <a:schemeClr val="tx1"/>
                          </a:solidFill>
                          <a:effectLst/>
                          <a:latin typeface="Garamond" panose="02020404030301010803" pitchFamily="18" charset="0"/>
                          <a:cs typeface="Times New Roman" panose="02020603050405020304" pitchFamily="18" charset="0"/>
                        </a:rPr>
                        <a:t>TTD (min) = 1440 – 155·lgN</a:t>
                      </a:r>
                      <a:endParaRPr kumimoji="0" lang="en-GB" altLang="hu-HU" sz="1800" b="0" i="0" u="none" strike="noStrike" cap="none" normalizeH="0" baseline="0" smtClean="0">
                        <a:ln>
                          <a:noFill/>
                        </a:ln>
                        <a:solidFill>
                          <a:schemeClr val="tx1"/>
                        </a:solidFill>
                        <a:effectLst/>
                        <a:latin typeface="Garamond" panose="02020404030301010803"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hu-HU" sz="1800" b="0" i="0" u="none" strike="noStrike" cap="none" normalizeH="0" baseline="0" smtClean="0">
                          <a:ln>
                            <a:noFill/>
                          </a:ln>
                          <a:solidFill>
                            <a:schemeClr val="tx1"/>
                          </a:solidFill>
                          <a:effectLst/>
                          <a:latin typeface="Garamond" panose="02020404030301010803" pitchFamily="18" charset="0"/>
                          <a:cs typeface="Times New Roman" panose="02020603050405020304" pitchFamily="18" charset="0"/>
                        </a:rPr>
                        <a:t>155</a:t>
                      </a:r>
                      <a:endParaRPr kumimoji="0" lang="en-GB" altLang="hu-HU" sz="1800" b="0" i="0" u="none" strike="noStrike" cap="none" normalizeH="0" baseline="0" smtClean="0">
                        <a:ln>
                          <a:noFill/>
                        </a:ln>
                        <a:solidFill>
                          <a:schemeClr val="tx1"/>
                        </a:solidFill>
                        <a:effectLst/>
                        <a:latin typeface="Garamond" panose="02020404030301010803"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0525">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hu-HU" sz="1800" b="0" i="1" u="none" strike="noStrike" cap="none" normalizeH="0" baseline="0" smtClean="0">
                          <a:ln>
                            <a:noFill/>
                          </a:ln>
                          <a:solidFill>
                            <a:schemeClr val="tx1"/>
                          </a:solidFill>
                          <a:effectLst/>
                          <a:latin typeface="Garamond" panose="02020404030301010803" pitchFamily="18" charset="0"/>
                          <a:cs typeface="Times New Roman" panose="02020603050405020304" pitchFamily="18" charset="0"/>
                        </a:rPr>
                        <a:t>Enterococcus faecalis</a:t>
                      </a:r>
                      <a:endParaRPr kumimoji="0" lang="en-GB" altLang="hu-HU" sz="1800" b="0" i="0" u="none" strike="noStrike" cap="none" normalizeH="0" baseline="0" smtClean="0">
                        <a:ln>
                          <a:noFill/>
                        </a:ln>
                        <a:solidFill>
                          <a:schemeClr val="tx1"/>
                        </a:solidFill>
                        <a:effectLst/>
                        <a:latin typeface="Garamond" panose="02020404030301010803"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hu-HU" sz="1800" b="0" i="0" u="none" strike="noStrike" cap="none" normalizeH="0" baseline="0" smtClean="0">
                          <a:ln>
                            <a:noFill/>
                          </a:ln>
                          <a:solidFill>
                            <a:schemeClr val="tx1"/>
                          </a:solidFill>
                          <a:effectLst/>
                          <a:latin typeface="Garamond" panose="02020404030301010803" pitchFamily="18" charset="0"/>
                          <a:cs typeface="Times New Roman" panose="02020603050405020304" pitchFamily="18" charset="0"/>
                        </a:rPr>
                        <a:t>Azid</a:t>
                      </a:r>
                      <a:endParaRPr kumimoji="0" lang="en-GB" altLang="hu-HU" sz="1800" b="0" i="0" u="none" strike="noStrike" cap="none" normalizeH="0" baseline="0" smtClean="0">
                        <a:ln>
                          <a:noFill/>
                        </a:ln>
                        <a:solidFill>
                          <a:schemeClr val="tx1"/>
                        </a:solidFill>
                        <a:effectLst/>
                        <a:latin typeface="Garamond" panose="02020404030301010803"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hu-HU" sz="1800" b="0" i="0" u="none" strike="noStrike" cap="none" normalizeH="0" baseline="0" smtClean="0">
                          <a:ln>
                            <a:noFill/>
                          </a:ln>
                          <a:solidFill>
                            <a:schemeClr val="tx1"/>
                          </a:solidFill>
                          <a:effectLst/>
                          <a:latin typeface="Garamond" panose="02020404030301010803" pitchFamily="18" charset="0"/>
                          <a:cs typeface="Times New Roman" panose="02020603050405020304" pitchFamily="18" charset="0"/>
                        </a:rPr>
                        <a:t>TTD (min) = 836 – 92·lgN</a:t>
                      </a:r>
                      <a:endParaRPr kumimoji="0" lang="en-GB" altLang="hu-HU" sz="1800" b="0" i="0" u="none" strike="noStrike" cap="none" normalizeH="0" baseline="0" smtClean="0">
                        <a:ln>
                          <a:noFill/>
                        </a:ln>
                        <a:solidFill>
                          <a:schemeClr val="tx1"/>
                        </a:solidFill>
                        <a:effectLst/>
                        <a:latin typeface="Garamond" panose="02020404030301010803"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hu-HU" sz="1800" b="0" i="0" u="none" strike="noStrike" cap="none" normalizeH="0" baseline="0" smtClean="0">
                          <a:ln>
                            <a:noFill/>
                          </a:ln>
                          <a:solidFill>
                            <a:schemeClr val="tx1"/>
                          </a:solidFill>
                          <a:effectLst/>
                          <a:latin typeface="Garamond" panose="02020404030301010803" pitchFamily="18" charset="0"/>
                          <a:cs typeface="Times New Roman" panose="02020603050405020304" pitchFamily="18" charset="0"/>
                        </a:rPr>
                        <a:t>92</a:t>
                      </a:r>
                      <a:endParaRPr kumimoji="0" lang="en-GB" altLang="hu-HU" sz="1800" b="0" i="0" u="none" strike="noStrike" cap="none" normalizeH="0" baseline="0" smtClean="0">
                        <a:ln>
                          <a:noFill/>
                        </a:ln>
                        <a:solidFill>
                          <a:schemeClr val="tx1"/>
                        </a:solidFill>
                        <a:effectLst/>
                        <a:latin typeface="Garamond" panose="02020404030301010803"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1349" name="Rectangle 213"/>
          <p:cNvSpPr>
            <a:spLocks noChangeArrowheads="1"/>
          </p:cNvSpPr>
          <p:nvPr/>
        </p:nvSpPr>
        <p:spPr bwMode="auto">
          <a:xfrm>
            <a:off x="900113" y="1125538"/>
            <a:ext cx="7632700"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r>
              <a:rPr lang="en-GB" altLang="hu-HU" sz="2800"/>
              <a:t>The sensitivity of the measuring method was determined as the slope of the calibration curves. </a:t>
            </a:r>
            <a:endParaRPr lang="hu-HU" altLang="hu-HU" sz="2800"/>
          </a:p>
          <a:p>
            <a:pPr algn="ctr" eaLnBrk="1" hangingPunct="1"/>
            <a:endParaRPr lang="en-GB" altLang="hu-HU" sz="28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rrowheads="1"/>
          </p:cNvSpPr>
          <p:nvPr>
            <p:ph type="title"/>
          </p:nvPr>
        </p:nvSpPr>
        <p:spPr/>
        <p:txBody>
          <a:bodyPr/>
          <a:lstStyle/>
          <a:p>
            <a:r>
              <a:rPr lang="en-GB" altLang="hu-HU" b="0"/>
              <a:t>Detection limit</a:t>
            </a:r>
          </a:p>
        </p:txBody>
      </p:sp>
      <p:sp>
        <p:nvSpPr>
          <p:cNvPr id="155651" name="Rectangle 3"/>
          <p:cNvSpPr>
            <a:spLocks noGrp="1" noChangeArrowheads="1"/>
          </p:cNvSpPr>
          <p:nvPr>
            <p:ph type="body" idx="1"/>
          </p:nvPr>
        </p:nvSpPr>
        <p:spPr/>
        <p:txBody>
          <a:bodyPr/>
          <a:lstStyle/>
          <a:p>
            <a:pPr>
              <a:buClr>
                <a:srgbClr val="CC3300"/>
              </a:buClr>
              <a:buFont typeface="Wingdings" panose="05000000000000000000" pitchFamily="2" charset="2"/>
              <a:buChar char="Ø"/>
            </a:pPr>
            <a:r>
              <a:rPr lang="en-GB" altLang="hu-HU"/>
              <a:t>The detection limit is 1 cell/test flask, so the system is suitable for the absence/presence tests, so considerable costs and time could be saved with more membrane filters joined together.</a:t>
            </a:r>
          </a:p>
          <a:p>
            <a:pPr>
              <a:buClr>
                <a:srgbClr val="CC3300"/>
              </a:buClr>
              <a:buFont typeface="Wingdings" panose="05000000000000000000" pitchFamily="2" charset="2"/>
              <a:buChar char="Ø"/>
            </a:pPr>
            <a:r>
              <a:rPr lang="en-GB" altLang="hu-HU"/>
              <a:t>On the base of the calibration curves the </a:t>
            </a:r>
            <a:r>
              <a:rPr lang="en-GB" altLang="hu-HU" b="1" i="1"/>
              <a:t>range</a:t>
            </a:r>
            <a:r>
              <a:rPr lang="en-GB" altLang="hu-HU"/>
              <a:t> lasted from 1 to 7 log unit.</a:t>
            </a:r>
            <a:endParaRPr lang="en-US" altLang="hu-HU"/>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rrowheads="1"/>
          </p:cNvSpPr>
          <p:nvPr>
            <p:ph type="title"/>
          </p:nvPr>
        </p:nvSpPr>
        <p:spPr/>
        <p:txBody>
          <a:bodyPr/>
          <a:lstStyle/>
          <a:p>
            <a:r>
              <a:rPr lang="en-GB" altLang="hu-HU" b="0"/>
              <a:t>Repeatability</a:t>
            </a:r>
          </a:p>
        </p:txBody>
      </p:sp>
      <p:sp>
        <p:nvSpPr>
          <p:cNvPr id="156675" name="Rectangle 3"/>
          <p:cNvSpPr>
            <a:spLocks noGrp="1" noChangeArrowheads="1"/>
          </p:cNvSpPr>
          <p:nvPr>
            <p:ph type="body" idx="1"/>
          </p:nvPr>
        </p:nvSpPr>
        <p:spPr/>
        <p:txBody>
          <a:bodyPr/>
          <a:lstStyle/>
          <a:p>
            <a:pPr>
              <a:buFont typeface="Wingdings" panose="05000000000000000000" pitchFamily="2" charset="2"/>
              <a:buNone/>
            </a:pPr>
            <a:r>
              <a:rPr lang="hu-HU" altLang="hu-HU"/>
              <a:t>	</a:t>
            </a:r>
            <a:r>
              <a:rPr lang="en-GB" altLang="hu-HU"/>
              <a:t>The repeatability</a:t>
            </a:r>
            <a:r>
              <a:rPr lang="en-GB" altLang="hu-HU" b="1" i="1"/>
              <a:t> </a:t>
            </a:r>
            <a:r>
              <a:rPr lang="en-GB" altLang="hu-HU"/>
              <a:t>calculated from the calibration curves:</a:t>
            </a:r>
            <a:endParaRPr lang="hu-HU" altLang="hu-HU"/>
          </a:p>
          <a:p>
            <a:pPr>
              <a:buFont typeface="Wingdings" panose="05000000000000000000" pitchFamily="2" charset="2"/>
              <a:buNone/>
            </a:pPr>
            <a:endParaRPr lang="en-GB" altLang="hu-HU"/>
          </a:p>
          <a:p>
            <a:pPr algn="ctr">
              <a:buFont typeface="Wingdings" panose="05000000000000000000" pitchFamily="2" charset="2"/>
              <a:buNone/>
            </a:pPr>
            <a:r>
              <a:rPr lang="en-GB" altLang="hu-HU"/>
              <a:t>SD</a:t>
            </a:r>
            <a:r>
              <a:rPr lang="en-GB" altLang="hu-HU" baseline="-25000"/>
              <a:t>lgN</a:t>
            </a:r>
            <a:r>
              <a:rPr lang="en-GB" altLang="hu-HU"/>
              <a:t> = 0.092</a:t>
            </a:r>
            <a:endParaRPr lang="hu-HU" altLang="hu-HU"/>
          </a:p>
          <a:p>
            <a:pPr algn="ctr">
              <a:buFont typeface="Wingdings" panose="05000000000000000000" pitchFamily="2" charset="2"/>
              <a:buNone/>
            </a:pPr>
            <a:r>
              <a:rPr lang="en-GB" altLang="hu-HU"/>
              <a:t>SD</a:t>
            </a:r>
            <a:r>
              <a:rPr lang="en-GB" altLang="hu-HU" baseline="-25000"/>
              <a:t>N</a:t>
            </a:r>
            <a:r>
              <a:rPr lang="en-GB" altLang="hu-HU"/>
              <a:t> = 10</a:t>
            </a:r>
            <a:r>
              <a:rPr lang="en-GB" altLang="hu-HU" baseline="30000"/>
              <a:t>0.092</a:t>
            </a:r>
            <a:r>
              <a:rPr lang="en-GB" altLang="hu-HU"/>
              <a:t> = 1.24 = 24%</a:t>
            </a:r>
            <a:endParaRPr lang="hu-HU" altLang="hu-HU"/>
          </a:p>
          <a:p>
            <a:pPr algn="ctr">
              <a:buFont typeface="Wingdings" panose="05000000000000000000" pitchFamily="2" charset="2"/>
              <a:buNone/>
            </a:pPr>
            <a:endParaRPr lang="hu-HU" altLang="hu-HU"/>
          </a:p>
          <a:p>
            <a:pPr>
              <a:buFont typeface="Wingdings" panose="05000000000000000000" pitchFamily="2" charset="2"/>
              <a:buNone/>
            </a:pPr>
            <a:r>
              <a:rPr lang="hu-HU" altLang="hu-HU"/>
              <a:t>	</a:t>
            </a:r>
            <a:r>
              <a:rPr lang="en-GB" altLang="hu-HU"/>
              <a:t>which complies with the requirements of microbiological methods.</a:t>
            </a:r>
            <a:endParaRPr lang="en-US" altLang="hu-HU"/>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rrowheads="1"/>
          </p:cNvSpPr>
          <p:nvPr>
            <p:ph type="title"/>
          </p:nvPr>
        </p:nvSpPr>
        <p:spPr>
          <a:xfrm>
            <a:off x="457200" y="274638"/>
            <a:ext cx="8229600" cy="849312"/>
          </a:xfrm>
        </p:spPr>
        <p:txBody>
          <a:bodyPr/>
          <a:lstStyle/>
          <a:p>
            <a:r>
              <a:rPr lang="en-GB" altLang="hu-HU" b="0">
                <a:solidFill>
                  <a:srgbClr val="FFFFFF"/>
                </a:solidFill>
              </a:rPr>
              <a:t>Quality control tests</a:t>
            </a:r>
            <a:r>
              <a:rPr lang="en-GB" altLang="hu-HU" b="0" i="1"/>
              <a:t/>
            </a:r>
            <a:br>
              <a:rPr lang="en-GB" altLang="hu-HU" b="0" i="1"/>
            </a:br>
            <a:endParaRPr lang="hu-HU" altLang="hu-HU" b="0" i="1"/>
          </a:p>
        </p:txBody>
      </p:sp>
      <p:sp>
        <p:nvSpPr>
          <p:cNvPr id="96259" name="Rectangle 3"/>
          <p:cNvSpPr>
            <a:spLocks noGrp="1" noChangeArrowheads="1"/>
          </p:cNvSpPr>
          <p:nvPr>
            <p:ph type="body" idx="1"/>
          </p:nvPr>
        </p:nvSpPr>
        <p:spPr>
          <a:xfrm>
            <a:off x="457200" y="1052513"/>
            <a:ext cx="8229600" cy="5472112"/>
          </a:xfrm>
        </p:spPr>
        <p:txBody>
          <a:bodyPr/>
          <a:lstStyle/>
          <a:p>
            <a:pPr algn="ctr">
              <a:lnSpc>
                <a:spcPct val="80000"/>
              </a:lnSpc>
              <a:buFont typeface="Wingdings" panose="05000000000000000000" pitchFamily="2" charset="2"/>
              <a:buNone/>
            </a:pPr>
            <a:r>
              <a:rPr lang="en-GB" altLang="hu-HU" sz="2800" b="1" i="1"/>
              <a:t> 	72 bottles tested for Coliform </a:t>
            </a:r>
            <a:endParaRPr lang="hu-HU" altLang="hu-HU" sz="2800" b="1" i="1"/>
          </a:p>
          <a:p>
            <a:pPr algn="ctr">
              <a:lnSpc>
                <a:spcPct val="80000"/>
              </a:lnSpc>
              <a:buFont typeface="Wingdings" panose="05000000000000000000" pitchFamily="2" charset="2"/>
              <a:buNone/>
            </a:pPr>
            <a:endParaRPr lang="hu-HU" altLang="hu-HU" sz="2800" b="1" i="1"/>
          </a:p>
          <a:p>
            <a:pPr>
              <a:lnSpc>
                <a:spcPct val="80000"/>
              </a:lnSpc>
              <a:buFont typeface="Wingdings" panose="05000000000000000000" pitchFamily="2" charset="2"/>
              <a:buNone/>
            </a:pPr>
            <a:r>
              <a:rPr lang="en-GB" altLang="hu-HU" sz="2800" i="1"/>
              <a:t>Testing method of Laboratory</a:t>
            </a:r>
            <a:endParaRPr lang="en-GB" altLang="hu-HU" sz="2800"/>
          </a:p>
          <a:p>
            <a:pPr>
              <a:lnSpc>
                <a:spcPct val="80000"/>
              </a:lnSpc>
              <a:buClr>
                <a:srgbClr val="CC3300"/>
              </a:buClr>
              <a:buFont typeface="Wingdings" panose="05000000000000000000" pitchFamily="2" charset="2"/>
              <a:buChar char="Ø"/>
            </a:pPr>
            <a:r>
              <a:rPr lang="en-GB" altLang="hu-HU" sz="2800"/>
              <a:t>Membrane filtering of 3x250 ml mineral water with 1 filter. Cultivation Tergitol agar at 37 °C for 48 h. One Petri dish represents 3 bottles of mineral water.</a:t>
            </a:r>
            <a:endParaRPr lang="hu-HU" altLang="hu-HU" sz="2800"/>
          </a:p>
          <a:p>
            <a:pPr>
              <a:lnSpc>
                <a:spcPct val="80000"/>
              </a:lnSpc>
              <a:buFont typeface="Wingdings" panose="05000000000000000000" pitchFamily="2" charset="2"/>
              <a:buNone/>
            </a:pPr>
            <a:endParaRPr lang="en-GB" altLang="hu-HU" sz="2800" i="1"/>
          </a:p>
          <a:p>
            <a:pPr>
              <a:lnSpc>
                <a:spcPct val="80000"/>
              </a:lnSpc>
              <a:buFont typeface="Wingdings" panose="05000000000000000000" pitchFamily="2" charset="2"/>
              <a:buNone/>
            </a:pPr>
            <a:r>
              <a:rPr lang="en-GB" altLang="hu-HU" sz="2800" i="1"/>
              <a:t>Redox-potential measurement method</a:t>
            </a:r>
            <a:endParaRPr lang="en-GB" altLang="hu-HU" sz="2800"/>
          </a:p>
          <a:p>
            <a:pPr>
              <a:lnSpc>
                <a:spcPct val="80000"/>
              </a:lnSpc>
              <a:buClr>
                <a:srgbClr val="CC3300"/>
              </a:buClr>
              <a:buFont typeface="Wingdings" panose="05000000000000000000" pitchFamily="2" charset="2"/>
              <a:buChar char="Ø"/>
            </a:pPr>
            <a:r>
              <a:rPr lang="en-GB" altLang="hu-HU" sz="2800"/>
              <a:t>Membrane filtering of 3x250 ml mineral water with 1 filter, placing 4 membranes into 1 test flask containing BBL broth. Temperature: 37 °C. One test flask represents 12 bottles of mineral water.</a:t>
            </a:r>
          </a:p>
          <a:p>
            <a:pPr>
              <a:lnSpc>
                <a:spcPct val="80000"/>
              </a:lnSpc>
              <a:buClr>
                <a:srgbClr val="CC3300"/>
              </a:buClr>
              <a:buFont typeface="Wingdings" panose="05000000000000000000" pitchFamily="2" charset="2"/>
              <a:buChar char="Ø"/>
            </a:pPr>
            <a:r>
              <a:rPr lang="en-GB" altLang="hu-HU" sz="2800"/>
              <a:t>Positive control:	1 ml of </a:t>
            </a:r>
            <a:r>
              <a:rPr lang="en-GB" altLang="hu-HU" sz="2800" i="1"/>
              <a:t>Citrobacter freundii</a:t>
            </a:r>
            <a:r>
              <a:rPr lang="en-GB" altLang="hu-HU" sz="2800"/>
              <a:t> suspension (lgN = 3.66)</a:t>
            </a:r>
            <a:endParaRPr lang="hu-HU" altLang="hu-HU" sz="28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rrowheads="1"/>
          </p:cNvSpPr>
          <p:nvPr>
            <p:ph type="title"/>
          </p:nvPr>
        </p:nvSpPr>
        <p:spPr/>
        <p:txBody>
          <a:bodyPr/>
          <a:lstStyle/>
          <a:p>
            <a:r>
              <a:rPr lang="en-GB" altLang="hu-HU" b="0"/>
              <a:t>Introduction</a:t>
            </a:r>
          </a:p>
        </p:txBody>
      </p:sp>
      <p:sp>
        <p:nvSpPr>
          <p:cNvPr id="107523" name="Rectangle 3"/>
          <p:cNvSpPr>
            <a:spLocks noGrp="1" noChangeArrowheads="1"/>
          </p:cNvSpPr>
          <p:nvPr>
            <p:ph type="body" idx="1"/>
          </p:nvPr>
        </p:nvSpPr>
        <p:spPr/>
        <p:txBody>
          <a:bodyPr/>
          <a:lstStyle/>
          <a:p>
            <a:pPr>
              <a:lnSpc>
                <a:spcPct val="90000"/>
              </a:lnSpc>
              <a:buFont typeface="Wingdings" panose="05000000000000000000" pitchFamily="2" charset="2"/>
              <a:buNone/>
            </a:pPr>
            <a:r>
              <a:rPr lang="hu-HU" altLang="hu-HU" sz="2400" b="1"/>
              <a:t>	</a:t>
            </a:r>
            <a:r>
              <a:rPr lang="en-GB" altLang="hu-HU" sz="2400" b="1"/>
              <a:t>MicroTester</a:t>
            </a:r>
            <a:r>
              <a:rPr lang="en-GB" altLang="hu-HU" sz="2400"/>
              <a:t> as a validated method is suitable for rapid microbiological testing of mineral water, carbonated water, tank and running drinking water and other types of water. The time needed for a reliable detection of microorganisms is of key importance: in water industry the real-time (or at least as fast as possible) monitoring of the microbiological properties of the production is indispensable; in public water supply the essential basis of the epidemiological and public health measures is the fast and reliable result of the microbiological inspection. Beside the most important and most widely inspected microbiological contaminants the most relevant disturbing flora was involved to the validation process as well.</a:t>
            </a:r>
            <a:r>
              <a:rPr lang="en-US" altLang="hu-HU" sz="2400"/>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Rectangle 4"/>
          <p:cNvSpPr>
            <a:spLocks noGrp="1" noRot="1" noChangeArrowheads="1"/>
          </p:cNvSpPr>
          <p:nvPr>
            <p:ph type="title"/>
          </p:nvPr>
        </p:nvSpPr>
        <p:spPr/>
        <p:txBody>
          <a:bodyPr/>
          <a:lstStyle/>
          <a:p>
            <a:r>
              <a:rPr lang="en-GB" altLang="hu-HU" b="0">
                <a:solidFill>
                  <a:schemeClr val="tx1"/>
                </a:solidFill>
              </a:rPr>
              <a:t>Quality control test</a:t>
            </a:r>
          </a:p>
        </p:txBody>
      </p:sp>
      <p:sp>
        <p:nvSpPr>
          <p:cNvPr id="98310" name="Rectangle 6"/>
          <p:cNvSpPr>
            <a:spLocks noGrp="1" noChangeArrowheads="1"/>
          </p:cNvSpPr>
          <p:nvPr>
            <p:ph type="body" sz="half" idx="2"/>
          </p:nvPr>
        </p:nvSpPr>
        <p:spPr>
          <a:xfrm>
            <a:off x="539750" y="5734050"/>
            <a:ext cx="8229600" cy="865188"/>
          </a:xfrm>
        </p:spPr>
        <p:txBody>
          <a:bodyPr/>
          <a:lstStyle/>
          <a:p>
            <a:pPr algn="ctr">
              <a:buFont typeface="Wingdings" panose="05000000000000000000" pitchFamily="2" charset="2"/>
              <a:buNone/>
            </a:pPr>
            <a:r>
              <a:rPr lang="en-GB" altLang="hu-HU" sz="2800"/>
              <a:t>Results of redox-potential measurement of 72 bottles</a:t>
            </a:r>
            <a:endParaRPr lang="hu-HU" altLang="hu-HU" sz="2800"/>
          </a:p>
        </p:txBody>
      </p:sp>
      <p:graphicFrame>
        <p:nvGraphicFramePr>
          <p:cNvPr id="98326" name="Object 22"/>
          <p:cNvGraphicFramePr>
            <a:graphicFrameLocks noChangeAspect="1"/>
          </p:cNvGraphicFramePr>
          <p:nvPr>
            <p:ph sz="half" idx="1"/>
          </p:nvPr>
        </p:nvGraphicFramePr>
        <p:xfrm>
          <a:off x="1476375" y="1414463"/>
          <a:ext cx="6551613" cy="4357687"/>
        </p:xfrm>
        <a:graphic>
          <a:graphicData uri="http://schemas.openxmlformats.org/presentationml/2006/ole">
            <mc:AlternateContent xmlns:mc="http://schemas.openxmlformats.org/markup-compatibility/2006">
              <mc:Choice xmlns:v="urn:schemas-microsoft-com:vml" Requires="v">
                <p:oleObj spid="_x0000_s98327" name="Chart" r:id="rId3" imgW="5553177" imgH="3695766" progId="Excel.Chart.8">
                  <p:embed/>
                </p:oleObj>
              </mc:Choice>
              <mc:Fallback>
                <p:oleObj name="Chart" r:id="rId3" imgW="5553177" imgH="3695766" progId="Excel.Chart.8">
                  <p:embed/>
                  <p:pic>
                    <p:nvPicPr>
                      <p:cNvPr id="0" name="Object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1414463"/>
                        <a:ext cx="6551613" cy="4357687"/>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0" name="Rectangle 4"/>
          <p:cNvSpPr>
            <a:spLocks noGrp="1" noRot="1" noChangeArrowheads="1"/>
          </p:cNvSpPr>
          <p:nvPr>
            <p:ph type="title"/>
          </p:nvPr>
        </p:nvSpPr>
        <p:spPr/>
        <p:txBody>
          <a:bodyPr/>
          <a:lstStyle/>
          <a:p>
            <a:r>
              <a:rPr lang="en-GB" altLang="hu-HU" b="0">
                <a:solidFill>
                  <a:schemeClr val="tx1"/>
                </a:solidFill>
              </a:rPr>
              <a:t>Quality control test</a:t>
            </a:r>
          </a:p>
        </p:txBody>
      </p:sp>
      <p:graphicFrame>
        <p:nvGraphicFramePr>
          <p:cNvPr id="101562" name="Group 186"/>
          <p:cNvGraphicFramePr>
            <a:graphicFrameLocks noGrp="1"/>
          </p:cNvGraphicFramePr>
          <p:nvPr>
            <p:ph type="tbl" idx="1"/>
          </p:nvPr>
        </p:nvGraphicFramePr>
        <p:xfrm>
          <a:off x="468313" y="2276475"/>
          <a:ext cx="7991475" cy="3240088"/>
        </p:xfrm>
        <a:graphic>
          <a:graphicData uri="http://schemas.openxmlformats.org/drawingml/2006/table">
            <a:tbl>
              <a:tblPr/>
              <a:tblGrid>
                <a:gridCol w="1366837"/>
                <a:gridCol w="1152525"/>
                <a:gridCol w="1079500"/>
                <a:gridCol w="1103313"/>
                <a:gridCol w="1057275"/>
                <a:gridCol w="1081087"/>
                <a:gridCol w="1150938"/>
              </a:tblGrid>
              <a:tr h="885825">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hu-HU"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Bottles</a:t>
                      </a:r>
                      <a:endParaRPr kumimoji="0" lang="en-GB" altLang="hu-HU" sz="1800" b="1" i="0" u="none" strike="noStrike" cap="none" normalizeH="0" baseline="0" smtClean="0">
                        <a:ln>
                          <a:noFill/>
                        </a:ln>
                        <a:solidFill>
                          <a:schemeClr val="tx1"/>
                        </a:solidFill>
                        <a:effectLst/>
                        <a:latin typeface="Garamond" panose="02020404030301010803"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hu-HU"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1.-12.</a:t>
                      </a:r>
                      <a:endParaRPr kumimoji="0" lang="en-GB" altLang="hu-HU" sz="1800" b="1" i="0" u="none" strike="noStrike" cap="none" normalizeH="0" baseline="0" smtClean="0">
                        <a:ln>
                          <a:noFill/>
                        </a:ln>
                        <a:solidFill>
                          <a:schemeClr val="tx1"/>
                        </a:solidFill>
                        <a:effectLst/>
                        <a:latin typeface="Garamond" panose="02020404030301010803"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hu-HU"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13.-24.</a:t>
                      </a:r>
                      <a:endParaRPr kumimoji="0" lang="en-GB" altLang="hu-HU" sz="1800" b="1" i="0" u="none" strike="noStrike" cap="none" normalizeH="0" baseline="0" smtClean="0">
                        <a:ln>
                          <a:noFill/>
                        </a:ln>
                        <a:solidFill>
                          <a:schemeClr val="tx1"/>
                        </a:solidFill>
                        <a:effectLst/>
                        <a:latin typeface="Garamond" panose="02020404030301010803"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hu-HU"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25.-36.</a:t>
                      </a:r>
                      <a:endParaRPr kumimoji="0" lang="en-GB" altLang="hu-HU" sz="1800" b="1" i="0" u="none" strike="noStrike" cap="none" normalizeH="0" baseline="0" smtClean="0">
                        <a:ln>
                          <a:noFill/>
                        </a:ln>
                        <a:solidFill>
                          <a:schemeClr val="tx1"/>
                        </a:solidFill>
                        <a:effectLst/>
                        <a:latin typeface="Garamond" panose="02020404030301010803"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hu-HU"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37.-48.</a:t>
                      </a:r>
                      <a:endParaRPr kumimoji="0" lang="en-GB" altLang="hu-HU" sz="1800" b="1" i="0" u="none" strike="noStrike" cap="none" normalizeH="0" baseline="0" smtClean="0">
                        <a:ln>
                          <a:noFill/>
                        </a:ln>
                        <a:solidFill>
                          <a:schemeClr val="tx1"/>
                        </a:solidFill>
                        <a:effectLst/>
                        <a:latin typeface="Garamond" panose="02020404030301010803"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hu-HU"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49.-60.</a:t>
                      </a:r>
                      <a:endParaRPr kumimoji="0" lang="en-GB" altLang="hu-HU" sz="1800" b="1" i="0" u="none" strike="noStrike" cap="none" normalizeH="0" baseline="0" smtClean="0">
                        <a:ln>
                          <a:noFill/>
                        </a:ln>
                        <a:solidFill>
                          <a:schemeClr val="tx1"/>
                        </a:solidFill>
                        <a:effectLst/>
                        <a:latin typeface="Garamond" panose="02020404030301010803"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hu-HU"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61.-72.</a:t>
                      </a:r>
                      <a:endParaRPr kumimoji="0" lang="en-GB" altLang="hu-HU" sz="1800" b="1" i="0" u="none" strike="noStrike" cap="none" normalizeH="0" baseline="0" smtClean="0">
                        <a:ln>
                          <a:noFill/>
                        </a:ln>
                        <a:solidFill>
                          <a:schemeClr val="tx1"/>
                        </a:solidFill>
                        <a:effectLst/>
                        <a:latin typeface="Garamond" panose="02020404030301010803"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68438">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hu-HU"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Laboratory</a:t>
                      </a:r>
                      <a:endParaRPr kumimoji="0" lang="en-GB" altLang="hu-HU" sz="1800" b="1" i="0" u="none" strike="noStrike" cap="none" normalizeH="0" baseline="0" smtClean="0">
                        <a:ln>
                          <a:noFill/>
                        </a:ln>
                        <a:solidFill>
                          <a:schemeClr val="tx1"/>
                        </a:solidFill>
                        <a:effectLst/>
                        <a:latin typeface="Garamond" panose="02020404030301010803"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hu-HU"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negative</a:t>
                      </a:r>
                      <a:endParaRPr kumimoji="0" lang="en-GB" altLang="hu-HU" sz="1800" b="1" i="0" u="none" strike="noStrike" cap="none" normalizeH="0" baseline="0" smtClean="0">
                        <a:ln>
                          <a:noFill/>
                        </a:ln>
                        <a:solidFill>
                          <a:schemeClr val="tx1"/>
                        </a:solidFill>
                        <a:effectLst/>
                        <a:latin typeface="Garamond" panose="02020404030301010803"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hu-HU"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negative</a:t>
                      </a:r>
                      <a:endParaRPr kumimoji="0" lang="en-GB" altLang="hu-HU" sz="1800" b="1" i="0" u="none" strike="noStrike" cap="none" normalizeH="0" baseline="0" smtClean="0">
                        <a:ln>
                          <a:noFill/>
                        </a:ln>
                        <a:solidFill>
                          <a:schemeClr val="tx1"/>
                        </a:solidFill>
                        <a:effectLst/>
                        <a:latin typeface="Garamond" panose="02020404030301010803"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hu-HU"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negative</a:t>
                      </a:r>
                      <a:endParaRPr kumimoji="0" lang="en-GB" altLang="hu-HU" sz="1800" b="1" i="0" u="none" strike="noStrike" cap="none" normalizeH="0" baseline="0" smtClean="0">
                        <a:ln>
                          <a:noFill/>
                        </a:ln>
                        <a:solidFill>
                          <a:schemeClr val="tx1"/>
                        </a:solidFill>
                        <a:effectLst/>
                        <a:latin typeface="Garamond" panose="02020404030301010803"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hu-HU"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negative</a:t>
                      </a:r>
                      <a:endParaRPr kumimoji="0" lang="en-GB" altLang="hu-HU" sz="1800" b="1" i="0" u="none" strike="noStrike" cap="none" normalizeH="0" baseline="0" smtClean="0">
                        <a:ln>
                          <a:noFill/>
                        </a:ln>
                        <a:solidFill>
                          <a:schemeClr val="tx1"/>
                        </a:solidFill>
                        <a:effectLst/>
                        <a:latin typeface="Garamond" panose="02020404030301010803"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hu-HU"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negative</a:t>
                      </a:r>
                      <a:endParaRPr kumimoji="0" lang="en-GB" altLang="hu-HU" sz="1800" b="1" i="0" u="none" strike="noStrike" cap="none" normalizeH="0" baseline="0" smtClean="0">
                        <a:ln>
                          <a:noFill/>
                        </a:ln>
                        <a:solidFill>
                          <a:schemeClr val="tx1"/>
                        </a:solidFill>
                        <a:effectLst/>
                        <a:latin typeface="Garamond" panose="02020404030301010803"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hu-HU"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negative</a:t>
                      </a:r>
                      <a:endParaRPr kumimoji="0" lang="en-GB" altLang="hu-HU" sz="1800" b="1" i="0" u="none" strike="noStrike" cap="none" normalizeH="0" baseline="0" smtClean="0">
                        <a:ln>
                          <a:noFill/>
                        </a:ln>
                        <a:solidFill>
                          <a:schemeClr val="tx1"/>
                        </a:solidFill>
                        <a:effectLst/>
                        <a:latin typeface="Garamond" panose="02020404030301010803"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5825">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hu-HU"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Redox</a:t>
                      </a:r>
                      <a:endParaRPr kumimoji="0" lang="en-GB" altLang="hu-HU" sz="1800" b="1" i="0" u="none" strike="noStrike" cap="none" normalizeH="0" baseline="0" smtClean="0">
                        <a:ln>
                          <a:noFill/>
                        </a:ln>
                        <a:solidFill>
                          <a:schemeClr val="tx1"/>
                        </a:solidFill>
                        <a:effectLst/>
                        <a:latin typeface="Garamond" panose="02020404030301010803"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hu-HU"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negative</a:t>
                      </a:r>
                      <a:endParaRPr kumimoji="0" lang="en-GB" altLang="hu-HU" sz="1800" b="1" i="0" u="none" strike="noStrike" cap="none" normalizeH="0" baseline="0" smtClean="0">
                        <a:ln>
                          <a:noFill/>
                        </a:ln>
                        <a:solidFill>
                          <a:schemeClr val="tx1"/>
                        </a:solidFill>
                        <a:effectLst/>
                        <a:latin typeface="Garamond" panose="02020404030301010803"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hu-HU"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negative</a:t>
                      </a:r>
                      <a:endParaRPr kumimoji="0" lang="en-GB" altLang="hu-HU" sz="1800" b="1" i="0" u="none" strike="noStrike" cap="none" normalizeH="0" baseline="0" smtClean="0">
                        <a:ln>
                          <a:noFill/>
                        </a:ln>
                        <a:solidFill>
                          <a:schemeClr val="tx1"/>
                        </a:solidFill>
                        <a:effectLst/>
                        <a:latin typeface="Garamond" panose="02020404030301010803"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hu-HU"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negative</a:t>
                      </a:r>
                      <a:endParaRPr kumimoji="0" lang="en-GB" altLang="hu-HU" sz="1800" b="1" i="0" u="none" strike="noStrike" cap="none" normalizeH="0" baseline="0" smtClean="0">
                        <a:ln>
                          <a:noFill/>
                        </a:ln>
                        <a:solidFill>
                          <a:schemeClr val="tx1"/>
                        </a:solidFill>
                        <a:effectLst/>
                        <a:latin typeface="Garamond" panose="02020404030301010803"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hu-HU"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negative</a:t>
                      </a:r>
                      <a:endParaRPr kumimoji="0" lang="en-GB" altLang="hu-HU" sz="1800" b="1" i="0" u="none" strike="noStrike" cap="none" normalizeH="0" baseline="0" smtClean="0">
                        <a:ln>
                          <a:noFill/>
                        </a:ln>
                        <a:solidFill>
                          <a:schemeClr val="tx1"/>
                        </a:solidFill>
                        <a:effectLst/>
                        <a:latin typeface="Garamond" panose="02020404030301010803"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hu-HU"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negative</a:t>
                      </a:r>
                      <a:endParaRPr kumimoji="0" lang="en-GB" altLang="hu-HU" sz="1800" b="1" i="0" u="none" strike="noStrike" cap="none" normalizeH="0" baseline="0" smtClean="0">
                        <a:ln>
                          <a:noFill/>
                        </a:ln>
                        <a:solidFill>
                          <a:schemeClr val="tx1"/>
                        </a:solidFill>
                        <a:effectLst/>
                        <a:latin typeface="Garamond" panose="02020404030301010803"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hu-HU"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negative</a:t>
                      </a:r>
                      <a:endParaRPr kumimoji="0" lang="en-GB" altLang="hu-HU" sz="1800" b="1" i="0" u="none" strike="noStrike" cap="none" normalizeH="0" baseline="0" smtClean="0">
                        <a:ln>
                          <a:noFill/>
                        </a:ln>
                        <a:solidFill>
                          <a:schemeClr val="tx1"/>
                        </a:solidFill>
                        <a:effectLst/>
                        <a:latin typeface="Garamond" panose="02020404030301010803"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1563" name="Text Box 187"/>
          <p:cNvSpPr txBox="1">
            <a:spLocks noChangeArrowheads="1"/>
          </p:cNvSpPr>
          <p:nvPr/>
        </p:nvSpPr>
        <p:spPr bwMode="auto">
          <a:xfrm>
            <a:off x="2624138" y="1525588"/>
            <a:ext cx="3089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en-GB" altLang="hu-HU" sz="2400"/>
              <a:t>Results of 72 bottles test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rrowheads="1"/>
          </p:cNvSpPr>
          <p:nvPr>
            <p:ph type="title"/>
          </p:nvPr>
        </p:nvSpPr>
        <p:spPr/>
        <p:txBody>
          <a:bodyPr/>
          <a:lstStyle/>
          <a:p>
            <a:r>
              <a:rPr lang="en-GB" altLang="hu-HU" b="0" i="1"/>
              <a:t>	</a:t>
            </a:r>
            <a:r>
              <a:rPr lang="en-GB" altLang="hu-HU" b="0">
                <a:solidFill>
                  <a:srgbClr val="FFFFFF"/>
                </a:solidFill>
              </a:rPr>
              <a:t>66 bottles tested for Coliform</a:t>
            </a:r>
            <a:r>
              <a:rPr lang="hu-HU" altLang="hu-HU" b="0">
                <a:solidFill>
                  <a:srgbClr val="FFFFFF"/>
                </a:solidFill>
              </a:rPr>
              <a:t>s</a:t>
            </a:r>
            <a:r>
              <a:rPr lang="en-GB" altLang="hu-HU"/>
              <a:t> </a:t>
            </a:r>
            <a:endParaRPr lang="hu-HU" altLang="hu-HU"/>
          </a:p>
        </p:txBody>
      </p:sp>
      <p:sp>
        <p:nvSpPr>
          <p:cNvPr id="103427" name="Rectangle 3"/>
          <p:cNvSpPr>
            <a:spLocks noGrp="1" noChangeArrowheads="1"/>
          </p:cNvSpPr>
          <p:nvPr>
            <p:ph type="body" idx="1"/>
          </p:nvPr>
        </p:nvSpPr>
        <p:spPr>
          <a:xfrm>
            <a:off x="457200" y="1600200"/>
            <a:ext cx="8229600" cy="4708525"/>
          </a:xfrm>
        </p:spPr>
        <p:txBody>
          <a:bodyPr/>
          <a:lstStyle/>
          <a:p>
            <a:pPr>
              <a:lnSpc>
                <a:spcPct val="80000"/>
              </a:lnSpc>
              <a:buFont typeface="Wingdings" panose="05000000000000000000" pitchFamily="2" charset="2"/>
              <a:buNone/>
            </a:pPr>
            <a:r>
              <a:rPr lang="en-GB" altLang="hu-HU" sz="2400" i="1"/>
              <a:t>Testing method of Laboratory</a:t>
            </a:r>
            <a:endParaRPr lang="en-GB" altLang="hu-HU" sz="2400"/>
          </a:p>
          <a:p>
            <a:pPr>
              <a:lnSpc>
                <a:spcPct val="80000"/>
              </a:lnSpc>
              <a:buClr>
                <a:srgbClr val="CC3300"/>
              </a:buClr>
              <a:buFont typeface="Wingdings" panose="05000000000000000000" pitchFamily="2" charset="2"/>
              <a:buChar char="Ø"/>
            </a:pPr>
            <a:r>
              <a:rPr lang="en-GB" altLang="hu-HU" sz="2400">
                <a:effectLst/>
              </a:rPr>
              <a:t>Membrane filtering of 3x250 ml mineral water with 1 filter. Cultivation Tergitol agar at 37 °C for 48 h. One Petri dish represents 3 bottles of mineral water.</a:t>
            </a:r>
            <a:endParaRPr lang="hu-HU" altLang="hu-HU" sz="2400">
              <a:effectLst/>
            </a:endParaRPr>
          </a:p>
          <a:p>
            <a:pPr>
              <a:lnSpc>
                <a:spcPct val="80000"/>
              </a:lnSpc>
            </a:pPr>
            <a:endParaRPr lang="en-GB" altLang="hu-HU" sz="2400" i="1">
              <a:effectLst/>
            </a:endParaRPr>
          </a:p>
          <a:p>
            <a:pPr>
              <a:lnSpc>
                <a:spcPct val="80000"/>
              </a:lnSpc>
              <a:buFont typeface="Wingdings" panose="05000000000000000000" pitchFamily="2" charset="2"/>
              <a:buNone/>
            </a:pPr>
            <a:r>
              <a:rPr lang="en-GB" altLang="hu-HU" sz="2400" i="1"/>
              <a:t>Redox-potential measurement method</a:t>
            </a:r>
            <a:endParaRPr lang="en-GB" altLang="hu-HU" sz="2400"/>
          </a:p>
          <a:p>
            <a:pPr>
              <a:lnSpc>
                <a:spcPct val="80000"/>
              </a:lnSpc>
              <a:buClr>
                <a:srgbClr val="CC3300"/>
              </a:buClr>
              <a:buFont typeface="Wingdings" panose="05000000000000000000" pitchFamily="2" charset="2"/>
              <a:buChar char="Ø"/>
            </a:pPr>
            <a:r>
              <a:rPr lang="en-GB" altLang="hu-HU" sz="2400">
                <a:solidFill>
                  <a:srgbClr val="FFFFFF"/>
                </a:solidFill>
                <a:effectLst/>
              </a:rPr>
              <a:t>Membrane filtering of 3x250 ml mineral water with 1 filter, placing 3 membranes into 1 test flask containing BBL broth. Temperature: 37 °C. One test flask represents 9 bottles of mineral water.</a:t>
            </a:r>
          </a:p>
          <a:p>
            <a:pPr>
              <a:lnSpc>
                <a:spcPct val="80000"/>
              </a:lnSpc>
              <a:buClr>
                <a:srgbClr val="CC3300"/>
              </a:buClr>
              <a:buFont typeface="Wingdings" panose="05000000000000000000" pitchFamily="2" charset="2"/>
              <a:buChar char="Ø"/>
            </a:pPr>
            <a:r>
              <a:rPr lang="en-GB" altLang="hu-HU" sz="2400">
                <a:solidFill>
                  <a:srgbClr val="FFFFFF"/>
                </a:solidFill>
                <a:effectLst/>
              </a:rPr>
              <a:t>Besides the mineral water two technological water samples were tested for Coliforms</a:t>
            </a:r>
          </a:p>
          <a:p>
            <a:pPr>
              <a:lnSpc>
                <a:spcPct val="80000"/>
              </a:lnSpc>
              <a:buClr>
                <a:srgbClr val="CC3300"/>
              </a:buClr>
              <a:buFont typeface="Wingdings" panose="05000000000000000000" pitchFamily="2" charset="2"/>
              <a:buChar char="Ø"/>
            </a:pPr>
            <a:r>
              <a:rPr lang="en-GB" altLang="hu-HU" sz="2400">
                <a:solidFill>
                  <a:srgbClr val="FFFFFF"/>
                </a:solidFill>
                <a:effectLst/>
              </a:rPr>
              <a:t>Positive control:</a:t>
            </a:r>
            <a:r>
              <a:rPr lang="hu-HU" altLang="hu-HU" sz="2400">
                <a:solidFill>
                  <a:srgbClr val="FFFFFF"/>
                </a:solidFill>
                <a:effectLst/>
              </a:rPr>
              <a:t> </a:t>
            </a:r>
            <a:r>
              <a:rPr lang="en-GB" altLang="hu-HU" sz="2400">
                <a:solidFill>
                  <a:srgbClr val="FFFFFF"/>
                </a:solidFill>
                <a:effectLst/>
              </a:rPr>
              <a:t>1 ml of </a:t>
            </a:r>
            <a:r>
              <a:rPr lang="en-GB" altLang="hu-HU" sz="2400" i="1">
                <a:solidFill>
                  <a:srgbClr val="FFFFFF"/>
                </a:solidFill>
                <a:effectLst/>
              </a:rPr>
              <a:t>Escherichia coli </a:t>
            </a:r>
            <a:r>
              <a:rPr lang="en-GB" altLang="hu-HU" sz="2400">
                <a:solidFill>
                  <a:srgbClr val="FFFFFF"/>
                </a:solidFill>
                <a:effectLst/>
              </a:rPr>
              <a:t>suspension (lgN = 6.</a:t>
            </a:r>
            <a:r>
              <a:rPr lang="hu-HU" altLang="hu-HU" sz="2400">
                <a:solidFill>
                  <a:srgbClr val="FFFFFF"/>
                </a:solidFill>
                <a:effectLst/>
              </a:rPr>
              <a:t>7</a:t>
            </a:r>
            <a:r>
              <a:rPr lang="en-GB" altLang="hu-HU" sz="2400">
                <a:solidFill>
                  <a:srgbClr val="FFFFFF"/>
                </a:solidFill>
                <a:effectLst/>
              </a:rPr>
              <a:t>)</a:t>
            </a:r>
            <a:endParaRPr lang="hu-HU" altLang="hu-HU" sz="2400">
              <a:solidFill>
                <a:srgbClr val="FFFFFF"/>
              </a:solidFill>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rrowheads="1"/>
          </p:cNvSpPr>
          <p:nvPr>
            <p:ph type="title"/>
          </p:nvPr>
        </p:nvSpPr>
        <p:spPr/>
        <p:txBody>
          <a:bodyPr/>
          <a:lstStyle/>
          <a:p>
            <a:r>
              <a:rPr lang="en-GB" altLang="hu-HU" b="0">
                <a:solidFill>
                  <a:schemeClr val="tx1"/>
                </a:solidFill>
              </a:rPr>
              <a:t>Quality control test</a:t>
            </a:r>
          </a:p>
        </p:txBody>
      </p:sp>
      <p:sp>
        <p:nvSpPr>
          <p:cNvPr id="104451" name="Rectangle 3"/>
          <p:cNvSpPr>
            <a:spLocks noGrp="1" noChangeArrowheads="1"/>
          </p:cNvSpPr>
          <p:nvPr>
            <p:ph type="body" sz="half" idx="2"/>
          </p:nvPr>
        </p:nvSpPr>
        <p:spPr>
          <a:xfrm>
            <a:off x="539750" y="5661025"/>
            <a:ext cx="8229600" cy="865188"/>
          </a:xfrm>
        </p:spPr>
        <p:txBody>
          <a:bodyPr/>
          <a:lstStyle/>
          <a:p>
            <a:pPr algn="ctr">
              <a:buFont typeface="Wingdings" panose="05000000000000000000" pitchFamily="2" charset="2"/>
              <a:buNone/>
            </a:pPr>
            <a:r>
              <a:rPr lang="en-GB" altLang="hu-HU" sz="2800"/>
              <a:t>Results of redox-potential measurement of </a:t>
            </a:r>
            <a:r>
              <a:rPr lang="hu-HU" altLang="hu-HU" sz="2800"/>
              <a:t>66</a:t>
            </a:r>
            <a:r>
              <a:rPr lang="en-GB" altLang="hu-HU" sz="2800"/>
              <a:t> bottles</a:t>
            </a:r>
            <a:endParaRPr lang="hu-HU" altLang="hu-HU" sz="2800"/>
          </a:p>
        </p:txBody>
      </p:sp>
      <p:graphicFrame>
        <p:nvGraphicFramePr>
          <p:cNvPr id="104455" name="Object 7"/>
          <p:cNvGraphicFramePr>
            <a:graphicFrameLocks noChangeAspect="1"/>
          </p:cNvGraphicFramePr>
          <p:nvPr>
            <p:ph sz="half" idx="1"/>
          </p:nvPr>
        </p:nvGraphicFramePr>
        <p:xfrm>
          <a:off x="1187450" y="1330325"/>
          <a:ext cx="6913563" cy="4230688"/>
        </p:xfrm>
        <a:graphic>
          <a:graphicData uri="http://schemas.openxmlformats.org/presentationml/2006/ole">
            <mc:AlternateContent xmlns:mc="http://schemas.openxmlformats.org/markup-compatibility/2006">
              <mc:Choice xmlns:v="urn:schemas-microsoft-com:vml" Requires="v">
                <p:oleObj spid="_x0000_s104456" name="Chart" r:id="rId3" imgW="7210333" imgH="4410111" progId="Excel.Chart.8">
                  <p:embed/>
                </p:oleObj>
              </mc:Choice>
              <mc:Fallback>
                <p:oleObj name="Chart" r:id="rId3" imgW="7210333" imgH="4410111" progId="Excel.Chart.8">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1330325"/>
                        <a:ext cx="6913563" cy="4230688"/>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rrowheads="1"/>
          </p:cNvSpPr>
          <p:nvPr>
            <p:ph type="title"/>
          </p:nvPr>
        </p:nvSpPr>
        <p:spPr/>
        <p:txBody>
          <a:bodyPr/>
          <a:lstStyle/>
          <a:p>
            <a:r>
              <a:rPr lang="en-GB" altLang="hu-HU" b="0">
                <a:solidFill>
                  <a:schemeClr val="tx1"/>
                </a:solidFill>
              </a:rPr>
              <a:t>Quality control test</a:t>
            </a:r>
          </a:p>
        </p:txBody>
      </p:sp>
      <p:graphicFrame>
        <p:nvGraphicFramePr>
          <p:cNvPr id="105615" name="Group 143"/>
          <p:cNvGraphicFramePr>
            <a:graphicFrameLocks noGrp="1"/>
          </p:cNvGraphicFramePr>
          <p:nvPr>
            <p:ph type="tbl" idx="1"/>
          </p:nvPr>
        </p:nvGraphicFramePr>
        <p:xfrm>
          <a:off x="468313" y="2332038"/>
          <a:ext cx="8229600" cy="4049713"/>
        </p:xfrm>
        <a:graphic>
          <a:graphicData uri="http://schemas.openxmlformats.org/drawingml/2006/table">
            <a:tbl>
              <a:tblPr/>
              <a:tblGrid>
                <a:gridCol w="2057400"/>
                <a:gridCol w="2057400"/>
                <a:gridCol w="2057400"/>
                <a:gridCol w="2057400"/>
              </a:tblGrid>
              <a:tr h="1408113">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hu-HU"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Samples</a:t>
                      </a:r>
                      <a:endParaRPr kumimoji="0" lang="en-GB" altLang="hu-HU" sz="1800" b="1" i="0" u="none" strike="noStrike" cap="none" normalizeH="0" baseline="0" smtClean="0">
                        <a:ln>
                          <a:noFill/>
                        </a:ln>
                        <a:solidFill>
                          <a:schemeClr val="tx1"/>
                        </a:solidFill>
                        <a:effectLst/>
                        <a:latin typeface="Garamond" panose="02020404030301010803"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hu-HU"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1.-66. Bottles</a:t>
                      </a:r>
                      <a:endParaRPr kumimoji="0" lang="en-GB" altLang="hu-HU" sz="1800" b="1" i="0" u="none" strike="noStrike" cap="none" normalizeH="0" baseline="0" smtClean="0">
                        <a:ln>
                          <a:noFill/>
                        </a:ln>
                        <a:solidFill>
                          <a:schemeClr val="tx1"/>
                        </a:solidFill>
                        <a:effectLst/>
                        <a:latin typeface="Garamond" panose="02020404030301010803"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hu-HU"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Water sample 1.</a:t>
                      </a:r>
                      <a:endParaRPr kumimoji="0" lang="en-GB" altLang="hu-HU" sz="1800" b="1" i="0" u="none" strike="noStrike" cap="none" normalizeH="0" baseline="0" smtClean="0">
                        <a:ln>
                          <a:noFill/>
                        </a:ln>
                        <a:solidFill>
                          <a:schemeClr val="tx1"/>
                        </a:solidFill>
                        <a:effectLst/>
                        <a:latin typeface="Garamond" panose="02020404030301010803"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hu-HU"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Water sample 2.</a:t>
                      </a:r>
                      <a:endParaRPr kumimoji="0" lang="en-GB" altLang="hu-HU" sz="1800" b="1" i="0" u="none" strike="noStrike" cap="none" normalizeH="0" baseline="0" smtClean="0">
                        <a:ln>
                          <a:noFill/>
                        </a:ln>
                        <a:solidFill>
                          <a:schemeClr val="tx1"/>
                        </a:solidFill>
                        <a:effectLst/>
                        <a:latin typeface="Garamond" panose="02020404030301010803"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09700">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hu-HU"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Laboratory results</a:t>
                      </a:r>
                      <a:endParaRPr kumimoji="0" lang="en-GB" altLang="hu-HU" sz="1800" b="1" i="0" u="none" strike="noStrike" cap="none" normalizeH="0" baseline="0" smtClean="0">
                        <a:ln>
                          <a:noFill/>
                        </a:ln>
                        <a:solidFill>
                          <a:schemeClr val="tx1"/>
                        </a:solidFill>
                        <a:effectLst/>
                        <a:latin typeface="Garamond" panose="02020404030301010803"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hu-HU"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negative</a:t>
                      </a:r>
                      <a:endParaRPr kumimoji="0" lang="en-GB" altLang="hu-HU" sz="1800" b="1" i="0" u="none" strike="noStrike" cap="none" normalizeH="0" baseline="0" smtClean="0">
                        <a:ln>
                          <a:noFill/>
                        </a:ln>
                        <a:solidFill>
                          <a:schemeClr val="tx1"/>
                        </a:solidFill>
                        <a:effectLst/>
                        <a:latin typeface="Garamond" panose="02020404030301010803"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hu-HU"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negative</a:t>
                      </a:r>
                      <a:endParaRPr kumimoji="0" lang="en-GB" altLang="hu-HU" sz="1800" b="1" i="0" u="none" strike="noStrike" cap="none" normalizeH="0" baseline="0" smtClean="0">
                        <a:ln>
                          <a:noFill/>
                        </a:ln>
                        <a:solidFill>
                          <a:schemeClr val="tx1"/>
                        </a:solidFill>
                        <a:effectLst/>
                        <a:latin typeface="Garamond" panose="02020404030301010803"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hu-HU"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negative</a:t>
                      </a:r>
                      <a:endParaRPr kumimoji="0" lang="en-GB" altLang="hu-HU" sz="1800" b="1" i="0" u="none" strike="noStrike" cap="none" normalizeH="0" baseline="0" smtClean="0">
                        <a:ln>
                          <a:noFill/>
                        </a:ln>
                        <a:solidFill>
                          <a:schemeClr val="tx1"/>
                        </a:solidFill>
                        <a:effectLst/>
                        <a:latin typeface="Garamond" panose="02020404030301010803"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31900">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hu-HU"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Redox method</a:t>
                      </a:r>
                      <a:endParaRPr kumimoji="0" lang="en-GB" altLang="hu-HU" sz="1800" b="1" i="0" u="none" strike="noStrike" cap="none" normalizeH="0" baseline="0" smtClean="0">
                        <a:ln>
                          <a:noFill/>
                        </a:ln>
                        <a:solidFill>
                          <a:schemeClr val="tx1"/>
                        </a:solidFill>
                        <a:effectLst/>
                        <a:latin typeface="Garamond" panose="02020404030301010803"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hu-HU"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negative</a:t>
                      </a:r>
                      <a:endParaRPr kumimoji="0" lang="en-GB" altLang="hu-HU" sz="1800" b="1" i="0" u="none" strike="noStrike" cap="none" normalizeH="0" baseline="0" smtClean="0">
                        <a:ln>
                          <a:noFill/>
                        </a:ln>
                        <a:solidFill>
                          <a:schemeClr val="tx1"/>
                        </a:solidFill>
                        <a:effectLst/>
                        <a:latin typeface="Garamond" panose="02020404030301010803"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hu-HU"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negative</a:t>
                      </a:r>
                      <a:endParaRPr kumimoji="0" lang="en-GB" altLang="hu-HU" sz="1800" b="1" i="0" u="none" strike="noStrike" cap="none" normalizeH="0" baseline="0" smtClean="0">
                        <a:ln>
                          <a:noFill/>
                        </a:ln>
                        <a:solidFill>
                          <a:schemeClr val="tx1"/>
                        </a:solidFill>
                        <a:effectLst/>
                        <a:latin typeface="Garamond" panose="02020404030301010803"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hu-HU"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negative</a:t>
                      </a:r>
                      <a:endParaRPr kumimoji="0" lang="en-GB" altLang="hu-HU" sz="1800" b="1" i="0" u="none" strike="noStrike" cap="none" normalizeH="0" baseline="0" smtClean="0">
                        <a:ln>
                          <a:noFill/>
                        </a:ln>
                        <a:solidFill>
                          <a:schemeClr val="tx1"/>
                        </a:solidFill>
                        <a:effectLst/>
                        <a:latin typeface="Garamond" panose="02020404030301010803"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5614" name="Text Box 142"/>
          <p:cNvSpPr txBox="1">
            <a:spLocks noChangeArrowheads="1"/>
          </p:cNvSpPr>
          <p:nvPr/>
        </p:nvSpPr>
        <p:spPr bwMode="auto">
          <a:xfrm rot="10800000" flipV="1">
            <a:off x="2338388" y="1557338"/>
            <a:ext cx="52149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GB" altLang="hu-HU" sz="2400"/>
              <a:t>Results of 66 bottles test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rrowheads="1"/>
          </p:cNvSpPr>
          <p:nvPr>
            <p:ph type="title"/>
          </p:nvPr>
        </p:nvSpPr>
        <p:spPr/>
        <p:txBody>
          <a:bodyPr/>
          <a:lstStyle/>
          <a:p>
            <a:r>
              <a:rPr lang="en-GB" altLang="hu-HU" b="0"/>
              <a:t>Detection time of one cell</a:t>
            </a:r>
          </a:p>
        </p:txBody>
      </p:sp>
      <p:sp>
        <p:nvSpPr>
          <p:cNvPr id="152579" name="Rectangle 3"/>
          <p:cNvSpPr>
            <a:spLocks noGrp="1" noChangeArrowheads="1"/>
          </p:cNvSpPr>
          <p:nvPr>
            <p:ph type="body" idx="1"/>
          </p:nvPr>
        </p:nvSpPr>
        <p:spPr/>
        <p:txBody>
          <a:bodyPr/>
          <a:lstStyle/>
          <a:p>
            <a:pPr algn="ctr">
              <a:buFont typeface="Wingdings" panose="05000000000000000000" pitchFamily="2" charset="2"/>
              <a:buNone/>
            </a:pPr>
            <a:endParaRPr lang="hu-HU" altLang="hu-HU" sz="2400" b="1">
              <a:latin typeface="Calibri" panose="020F0502020204030204" pitchFamily="34" charset="0"/>
            </a:endParaRPr>
          </a:p>
          <a:p>
            <a:pPr algn="ctr">
              <a:buFont typeface="Wingdings" panose="05000000000000000000" pitchFamily="2" charset="2"/>
              <a:buNone/>
            </a:pPr>
            <a:r>
              <a:rPr lang="en-GB" altLang="hu-HU" sz="2600" b="1"/>
              <a:t>Microbe		One cell detection time</a:t>
            </a:r>
            <a:r>
              <a:rPr lang="hu-HU" altLang="hu-HU" sz="2600" b="1"/>
              <a:t> </a:t>
            </a:r>
            <a:r>
              <a:rPr lang="en-GB" altLang="hu-HU" sz="2600" b="1"/>
              <a:t>(h)</a:t>
            </a:r>
          </a:p>
          <a:p>
            <a:pPr algn="ctr">
              <a:buFont typeface="Wingdings" panose="05000000000000000000" pitchFamily="2" charset="2"/>
              <a:buNone/>
            </a:pPr>
            <a:endParaRPr lang="en-GB" altLang="hu-HU" sz="2600" b="1"/>
          </a:p>
          <a:p>
            <a:pPr>
              <a:buFont typeface="Wingdings" panose="05000000000000000000" pitchFamily="2" charset="2"/>
              <a:buNone/>
            </a:pPr>
            <a:r>
              <a:rPr lang="hu-HU" altLang="hu-HU" sz="2600" i="1"/>
              <a:t>	</a:t>
            </a:r>
            <a:r>
              <a:rPr lang="en-GB" altLang="hu-HU" sz="2600" i="1"/>
              <a:t>Escherichia coli				</a:t>
            </a:r>
            <a:r>
              <a:rPr lang="en-GB" altLang="hu-HU" sz="2600" b="1">
                <a:solidFill>
                  <a:srgbClr val="B80047"/>
                </a:solidFill>
              </a:rPr>
              <a:t>11</a:t>
            </a:r>
          </a:p>
          <a:p>
            <a:pPr>
              <a:buFont typeface="Wingdings" panose="05000000000000000000" pitchFamily="2" charset="2"/>
              <a:buNone/>
            </a:pPr>
            <a:r>
              <a:rPr lang="hu-HU" altLang="hu-HU" sz="2600" i="1"/>
              <a:t>	</a:t>
            </a:r>
            <a:r>
              <a:rPr lang="en-GB" altLang="hu-HU" sz="2600" i="1"/>
              <a:t>Citrobacter freundii				</a:t>
            </a:r>
            <a:r>
              <a:rPr lang="en-GB" altLang="hu-HU" sz="2600" b="1">
                <a:solidFill>
                  <a:srgbClr val="B80047"/>
                </a:solidFill>
              </a:rPr>
              <a:t>23</a:t>
            </a:r>
          </a:p>
          <a:p>
            <a:pPr>
              <a:buFont typeface="Wingdings" panose="05000000000000000000" pitchFamily="2" charset="2"/>
              <a:buNone/>
            </a:pPr>
            <a:r>
              <a:rPr lang="hu-HU" altLang="hu-HU" sz="2600" i="1"/>
              <a:t>	</a:t>
            </a:r>
            <a:r>
              <a:rPr lang="en-GB" altLang="hu-HU" sz="2600" i="1"/>
              <a:t>Pseudomonas aeruginosa			</a:t>
            </a:r>
            <a:r>
              <a:rPr lang="en-GB" altLang="hu-HU" sz="2600" b="1">
                <a:solidFill>
                  <a:srgbClr val="B80047"/>
                </a:solidFill>
              </a:rPr>
              <a:t>24</a:t>
            </a:r>
          </a:p>
          <a:p>
            <a:pPr>
              <a:buFont typeface="Wingdings" panose="05000000000000000000" pitchFamily="2" charset="2"/>
              <a:buNone/>
            </a:pPr>
            <a:r>
              <a:rPr lang="hu-HU" altLang="hu-HU" sz="2600" i="1"/>
              <a:t>	</a:t>
            </a:r>
            <a:r>
              <a:rPr lang="en-GB" altLang="hu-HU" sz="2600" i="1"/>
              <a:t>Enterococcus faecalis				</a:t>
            </a:r>
            <a:r>
              <a:rPr lang="en-GB" altLang="hu-HU" sz="2600" b="1">
                <a:solidFill>
                  <a:srgbClr val="B80047"/>
                </a:solidFill>
              </a:rPr>
              <a:t>15</a:t>
            </a:r>
          </a:p>
        </p:txBody>
      </p:sp>
      <p:sp>
        <p:nvSpPr>
          <p:cNvPr id="152580" name="Line 4"/>
          <p:cNvSpPr>
            <a:spLocks noChangeShapeType="1"/>
          </p:cNvSpPr>
          <p:nvPr/>
        </p:nvSpPr>
        <p:spPr bwMode="auto">
          <a:xfrm>
            <a:off x="755650" y="2708275"/>
            <a:ext cx="77041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52581" name="Line 5"/>
          <p:cNvSpPr>
            <a:spLocks noChangeShapeType="1"/>
          </p:cNvSpPr>
          <p:nvPr/>
        </p:nvSpPr>
        <p:spPr bwMode="auto">
          <a:xfrm>
            <a:off x="3779838" y="2133600"/>
            <a:ext cx="0" cy="27352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1" name="Rectangle 41"/>
          <p:cNvSpPr>
            <a:spLocks noGrp="1" noRot="1" noChangeArrowheads="1"/>
          </p:cNvSpPr>
          <p:nvPr>
            <p:ph type="title"/>
          </p:nvPr>
        </p:nvSpPr>
        <p:spPr/>
        <p:txBody>
          <a:bodyPr/>
          <a:lstStyle/>
          <a:p>
            <a:r>
              <a:rPr lang="en-GB" altLang="hu-HU" b="0"/>
              <a:t>Results of industrial tests</a:t>
            </a:r>
          </a:p>
        </p:txBody>
      </p:sp>
      <p:graphicFrame>
        <p:nvGraphicFramePr>
          <p:cNvPr id="153658" name="Group 58"/>
          <p:cNvGraphicFramePr>
            <a:graphicFrameLocks noGrp="1"/>
          </p:cNvGraphicFramePr>
          <p:nvPr>
            <p:ph idx="4294967295"/>
          </p:nvPr>
        </p:nvGraphicFramePr>
        <p:xfrm>
          <a:off x="468313" y="1844675"/>
          <a:ext cx="8229600" cy="4436188"/>
        </p:xfrm>
        <a:graphic>
          <a:graphicData uri="http://schemas.openxmlformats.org/drawingml/2006/table">
            <a:tbl>
              <a:tblPr/>
              <a:tblGrid>
                <a:gridCol w="1943100"/>
                <a:gridCol w="2016125"/>
                <a:gridCol w="1368425"/>
                <a:gridCol w="1439862"/>
                <a:gridCol w="1462088"/>
              </a:tblGrid>
              <a:tr h="1209675">
                <a:tc>
                  <a:txBody>
                    <a:bodyPr/>
                    <a:lstStyle>
                      <a:lvl1pPr defTabSz="1008063">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marL="503238" defTabSz="1008063">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marL="1008063" defTabSz="1008063">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marL="1511300" defTabSz="1008063">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marL="2016125" defTabSz="1008063">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marL="2473325" defTabSz="1008063"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marL="2930525" defTabSz="1008063"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marL="3387725" defTabSz="1008063"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marL="3844925" defTabSz="1008063"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1008063"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GB" altLang="hu-HU" sz="2000" b="1"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rPr>
                        <a:t>Microbe</a:t>
                      </a:r>
                    </a:p>
                  </a:txBody>
                  <a:tcPr marL="81639" marR="81639" marT="42452" marB="42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1008063">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marL="503238" defTabSz="1008063">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marL="1008063" defTabSz="1008063">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marL="1511300" defTabSz="1008063">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marL="2016125" defTabSz="1008063">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marL="2473325" defTabSz="1008063"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marL="2930525" defTabSz="1008063"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marL="3387725" defTabSz="1008063"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marL="3844925" defTabSz="1008063"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1008063"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GB" altLang="hu-HU" sz="2000" b="1"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rPr>
                        <a:t>All measurements (piece)</a:t>
                      </a:r>
                    </a:p>
                  </a:txBody>
                  <a:tcPr marL="81639" marR="81639" marT="42452" marB="42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1008063">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marL="503238" defTabSz="1008063">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marL="1008063" defTabSz="1008063">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marL="1511300" defTabSz="1008063">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marL="2016125" defTabSz="1008063">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marL="2473325" defTabSz="1008063"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marL="2930525" defTabSz="1008063"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marL="3387725" defTabSz="1008063"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marL="3844925" defTabSz="1008063"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1008063"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GB" altLang="hu-HU" sz="2000" b="1"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rPr>
                        <a:t>Match the standard test (%)</a:t>
                      </a:r>
                    </a:p>
                  </a:txBody>
                  <a:tcPr marL="81639" marR="81639" marT="42452" marB="42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1008063">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marL="503238" defTabSz="1008063">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marL="1008063" defTabSz="1008063">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marL="1511300" defTabSz="1008063">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marL="2016125" defTabSz="1008063">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marL="2473325" defTabSz="1008063"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marL="2930525" defTabSz="1008063"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marL="3387725" defTabSz="1008063"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marL="3844925" defTabSz="1008063"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1008063"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GB" altLang="hu-HU" sz="2000" b="1"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rPr>
                        <a:t>False positive results</a:t>
                      </a:r>
                    </a:p>
                    <a:p>
                      <a:pPr marL="0" marR="0" lvl="0" indent="0" algn="ctr" defTabSz="1008063"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GB" altLang="hu-HU" sz="2000" b="1"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rPr>
                        <a:t>(%)</a:t>
                      </a:r>
                    </a:p>
                  </a:txBody>
                  <a:tcPr marL="81639" marR="81639" marT="42452" marB="42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1008063">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marL="503238" defTabSz="1008063">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marL="1008063" defTabSz="1008063">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marL="1511300" defTabSz="1008063">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marL="2016125" defTabSz="1008063">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marL="2473325" defTabSz="1008063"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marL="2930525" defTabSz="1008063"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marL="3387725" defTabSz="1008063"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marL="3844925" defTabSz="1008063"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1008063"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GB" altLang="hu-HU" sz="2000" b="1"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rPr>
                        <a:t>False negative results</a:t>
                      </a:r>
                    </a:p>
                    <a:p>
                      <a:pPr marL="0" marR="0" lvl="0" indent="0" algn="ctr" defTabSz="1008063"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GB" altLang="hu-HU" sz="2000" b="1"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rPr>
                        <a:t>(%)</a:t>
                      </a:r>
                    </a:p>
                  </a:txBody>
                  <a:tcPr marL="81639" marR="81639" marT="42452" marB="42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92163">
                <a:tc>
                  <a:txBody>
                    <a:bodyPr/>
                    <a:lstStyle>
                      <a:lvl1pPr defTabSz="1008063">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marL="503238" defTabSz="1008063">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marL="1008063" defTabSz="1008063">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marL="1511300" defTabSz="1008063">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marL="2016125" defTabSz="1008063">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marL="2473325" defTabSz="1008063"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marL="2930525" defTabSz="1008063"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marL="3387725" defTabSz="1008063"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marL="3844925" defTabSz="1008063"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1008063"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hu-HU" altLang="hu-HU" sz="2400" b="0"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rPr>
                        <a:t>Escherichia coli</a:t>
                      </a:r>
                      <a:endParaRPr kumimoji="0" lang="en-US" altLang="hu-HU" sz="2400" b="0"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endParaRPr>
                    </a:p>
                  </a:txBody>
                  <a:tcPr marL="81639" marR="81639" marT="42452" marB="42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008063">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marL="503238" defTabSz="1008063">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marL="1008063" defTabSz="1008063">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marL="1511300" defTabSz="1008063">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marL="2016125" defTabSz="1008063">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marL="2473325" defTabSz="1008063"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marL="2930525" defTabSz="1008063"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marL="3387725" defTabSz="1008063"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marL="3844925" defTabSz="1008063"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1008063"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hu-HU" altLang="hu-HU" sz="2400" b="0"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rPr>
                        <a:t>942</a:t>
                      </a:r>
                      <a:endParaRPr kumimoji="0" lang="en-US" altLang="hu-HU" sz="2400" b="0"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endParaRPr>
                    </a:p>
                  </a:txBody>
                  <a:tcPr marL="81639" marR="81639" marT="42452" marB="42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008063">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marL="503238" defTabSz="1008063">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marL="1008063" defTabSz="1008063">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marL="1511300" defTabSz="1008063">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marL="2016125" defTabSz="1008063">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marL="2473325" defTabSz="1008063"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marL="2930525" defTabSz="1008063"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marL="3387725" defTabSz="1008063"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marL="3844925" defTabSz="1008063"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1008063"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hu-HU" altLang="hu-HU" sz="2400" b="1" i="0" u="none" strike="noStrike" cap="none" normalizeH="0" baseline="0" smtClean="0">
                          <a:ln>
                            <a:noFill/>
                          </a:ln>
                          <a:solidFill>
                            <a:srgbClr val="B80047"/>
                          </a:solidFill>
                          <a:effectLst>
                            <a:outerShdw blurRad="38100" dist="38100" dir="2700000" algn="tl">
                              <a:srgbClr val="000000"/>
                            </a:outerShdw>
                          </a:effectLst>
                          <a:latin typeface="Garamond" panose="02020404030301010803" pitchFamily="18" charset="0"/>
                        </a:rPr>
                        <a:t>99,89</a:t>
                      </a:r>
                      <a:endParaRPr kumimoji="0" lang="en-US" altLang="hu-HU" sz="2400" b="1" i="0" u="none" strike="noStrike" cap="none" normalizeH="0" baseline="0" smtClean="0">
                        <a:ln>
                          <a:noFill/>
                        </a:ln>
                        <a:solidFill>
                          <a:srgbClr val="B80047"/>
                        </a:solidFill>
                        <a:effectLst>
                          <a:outerShdw blurRad="38100" dist="38100" dir="2700000" algn="tl">
                            <a:srgbClr val="000000"/>
                          </a:outerShdw>
                        </a:effectLst>
                        <a:latin typeface="Garamond" panose="02020404030301010803" pitchFamily="18" charset="0"/>
                      </a:endParaRPr>
                    </a:p>
                  </a:txBody>
                  <a:tcPr marL="81639" marR="81639" marT="42452" marB="42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008063">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marL="503238" defTabSz="1008063">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marL="1008063" defTabSz="1008063">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marL="1511300" defTabSz="1008063">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marL="2016125" defTabSz="1008063">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marL="2473325" defTabSz="1008063"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marL="2930525" defTabSz="1008063"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marL="3387725" defTabSz="1008063"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marL="3844925" defTabSz="1008063"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1008063"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hu-HU" altLang="hu-HU" sz="2400" b="0"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rPr>
                        <a:t>0,11</a:t>
                      </a:r>
                      <a:endParaRPr kumimoji="0" lang="en-US" altLang="hu-HU" sz="2400" b="0"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endParaRPr>
                    </a:p>
                  </a:txBody>
                  <a:tcPr marL="81639" marR="81639" marT="42452" marB="42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008063">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marL="503238" defTabSz="1008063">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marL="1008063" defTabSz="1008063">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marL="1511300" defTabSz="1008063">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marL="2016125" defTabSz="1008063">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marL="2473325" defTabSz="1008063"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marL="2930525" defTabSz="1008063"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marL="3387725" defTabSz="1008063"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marL="3844925" defTabSz="1008063"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1008063"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hu-HU" altLang="hu-HU" sz="2400" b="0"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rPr>
                        <a:t>0,00</a:t>
                      </a:r>
                      <a:endParaRPr kumimoji="0" lang="en-US" altLang="hu-HU" sz="2400" b="0"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endParaRPr>
                    </a:p>
                  </a:txBody>
                  <a:tcPr marL="81639" marR="81639" marT="42452" marB="42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9138">
                <a:tc>
                  <a:txBody>
                    <a:bodyPr/>
                    <a:lstStyle>
                      <a:lvl1pPr defTabSz="1008063">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marL="503238" defTabSz="1008063">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marL="1008063" defTabSz="1008063">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marL="1511300" defTabSz="1008063">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marL="2016125" defTabSz="1008063">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marL="2473325" defTabSz="1008063"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marL="2930525" defTabSz="1008063"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marL="3387725" defTabSz="1008063"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marL="3844925" defTabSz="1008063"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1008063"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hu-HU" altLang="hu-HU" sz="2400" b="0"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rPr>
                        <a:t>Coliform</a:t>
                      </a:r>
                      <a:endParaRPr kumimoji="0" lang="en-US" altLang="hu-HU" sz="2400" b="0"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endParaRPr>
                    </a:p>
                  </a:txBody>
                  <a:tcPr marL="81639" marR="81639" marT="42452" marB="42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008063">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marL="503238" defTabSz="1008063">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marL="1008063" defTabSz="1008063">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marL="1511300" defTabSz="1008063">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marL="2016125" defTabSz="1008063">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marL="2473325" defTabSz="1008063"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marL="2930525" defTabSz="1008063"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marL="3387725" defTabSz="1008063"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marL="3844925" defTabSz="1008063"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1008063"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hu-HU" altLang="hu-HU" sz="2400" b="0"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rPr>
                        <a:t>4674</a:t>
                      </a:r>
                      <a:endParaRPr kumimoji="0" lang="en-US" altLang="hu-HU" sz="2400" b="0"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endParaRPr>
                    </a:p>
                  </a:txBody>
                  <a:tcPr marL="81639" marR="81639" marT="42452" marB="42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008063">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marL="503238" defTabSz="1008063">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marL="1008063" defTabSz="1008063">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marL="1511300" defTabSz="1008063">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marL="2016125" defTabSz="1008063">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marL="2473325" defTabSz="1008063"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marL="2930525" defTabSz="1008063"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marL="3387725" defTabSz="1008063"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marL="3844925" defTabSz="1008063"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1008063"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hu-HU" altLang="hu-HU" sz="2400" b="1" i="0" u="none" strike="noStrike" cap="none" normalizeH="0" baseline="0" smtClean="0">
                          <a:ln>
                            <a:noFill/>
                          </a:ln>
                          <a:solidFill>
                            <a:srgbClr val="B80047"/>
                          </a:solidFill>
                          <a:effectLst>
                            <a:outerShdw blurRad="38100" dist="38100" dir="2700000" algn="tl">
                              <a:srgbClr val="000000"/>
                            </a:outerShdw>
                          </a:effectLst>
                          <a:latin typeface="Garamond" panose="02020404030301010803" pitchFamily="18" charset="0"/>
                        </a:rPr>
                        <a:t>99,87</a:t>
                      </a:r>
                      <a:endParaRPr kumimoji="0" lang="en-US" altLang="hu-HU" sz="2400" b="1" i="0" u="none" strike="noStrike" cap="none" normalizeH="0" baseline="0" smtClean="0">
                        <a:ln>
                          <a:noFill/>
                        </a:ln>
                        <a:solidFill>
                          <a:srgbClr val="B80047"/>
                        </a:solidFill>
                        <a:effectLst>
                          <a:outerShdw blurRad="38100" dist="38100" dir="2700000" algn="tl">
                            <a:srgbClr val="000000"/>
                          </a:outerShdw>
                        </a:effectLst>
                        <a:latin typeface="Garamond" panose="02020404030301010803" pitchFamily="18" charset="0"/>
                      </a:endParaRPr>
                    </a:p>
                  </a:txBody>
                  <a:tcPr marL="81639" marR="81639" marT="42452" marB="42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008063">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marL="503238" defTabSz="1008063">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marL="1008063" defTabSz="1008063">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marL="1511300" defTabSz="1008063">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marL="2016125" defTabSz="1008063">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marL="2473325" defTabSz="1008063"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marL="2930525" defTabSz="1008063"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marL="3387725" defTabSz="1008063"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marL="3844925" defTabSz="1008063"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1008063"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hu-HU" altLang="hu-HU" sz="2400" b="0"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rPr>
                        <a:t>0,00</a:t>
                      </a:r>
                      <a:endParaRPr kumimoji="0" lang="en-US" altLang="hu-HU" sz="2400" b="0"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endParaRPr>
                    </a:p>
                  </a:txBody>
                  <a:tcPr marL="81639" marR="81639" marT="42452" marB="42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008063">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marL="503238" defTabSz="1008063">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marL="1008063" defTabSz="1008063">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marL="1511300" defTabSz="1008063">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marL="2016125" defTabSz="1008063">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marL="2473325" defTabSz="1008063"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marL="2930525" defTabSz="1008063"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marL="3387725" defTabSz="1008063"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marL="3844925" defTabSz="1008063"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1008063"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hu-HU" altLang="hu-HU" sz="2400" b="0"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rPr>
                        <a:t>0,13</a:t>
                      </a:r>
                      <a:endParaRPr kumimoji="0" lang="en-US" altLang="hu-HU" sz="2400" b="0"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endParaRPr>
                    </a:p>
                  </a:txBody>
                  <a:tcPr marL="81639" marR="81639" marT="42452" marB="42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9138">
                <a:tc>
                  <a:txBody>
                    <a:bodyPr/>
                    <a:lstStyle>
                      <a:lvl1pPr defTabSz="1008063">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marL="503238" defTabSz="1008063">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marL="1008063" defTabSz="1008063">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marL="1511300" defTabSz="1008063">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marL="2016125" defTabSz="1008063">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marL="2473325" defTabSz="1008063"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marL="2930525" defTabSz="1008063"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marL="3387725" defTabSz="1008063"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marL="3844925" defTabSz="1008063"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1008063"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hu-HU" altLang="hu-HU" sz="2400" b="0"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rPr>
                        <a:t>Enterococcus</a:t>
                      </a:r>
                      <a:endParaRPr kumimoji="0" lang="en-US" altLang="hu-HU" sz="2400" b="0"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endParaRPr>
                    </a:p>
                  </a:txBody>
                  <a:tcPr marL="81639" marR="81639" marT="42452" marB="42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008063">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marL="503238" defTabSz="1008063">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marL="1008063" defTabSz="1008063">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marL="1511300" defTabSz="1008063">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marL="2016125" defTabSz="1008063">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marL="2473325" defTabSz="1008063"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marL="2930525" defTabSz="1008063"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marL="3387725" defTabSz="1008063"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marL="3844925" defTabSz="1008063"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1008063"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hu-HU" altLang="hu-HU" sz="2400" b="0"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rPr>
                        <a:t>3000</a:t>
                      </a:r>
                      <a:endParaRPr kumimoji="0" lang="en-US" altLang="hu-HU" sz="2400" b="0"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endParaRPr>
                    </a:p>
                  </a:txBody>
                  <a:tcPr marL="81639" marR="81639" marT="42452" marB="42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008063">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marL="503238" defTabSz="1008063">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marL="1008063" defTabSz="1008063">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marL="1511300" defTabSz="1008063">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marL="2016125" defTabSz="1008063">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marL="2473325" defTabSz="1008063"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marL="2930525" defTabSz="1008063"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marL="3387725" defTabSz="1008063"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marL="3844925" defTabSz="1008063"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1008063"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hu-HU" altLang="hu-HU" sz="2400" b="1" i="0" u="none" strike="noStrike" cap="none" normalizeH="0" baseline="0" smtClean="0">
                          <a:ln>
                            <a:noFill/>
                          </a:ln>
                          <a:solidFill>
                            <a:srgbClr val="B80047"/>
                          </a:solidFill>
                          <a:effectLst>
                            <a:outerShdw blurRad="38100" dist="38100" dir="2700000" algn="tl">
                              <a:srgbClr val="000000"/>
                            </a:outerShdw>
                          </a:effectLst>
                          <a:latin typeface="Garamond" panose="02020404030301010803" pitchFamily="18" charset="0"/>
                        </a:rPr>
                        <a:t>99,93</a:t>
                      </a:r>
                      <a:endParaRPr kumimoji="0" lang="en-US" altLang="hu-HU" sz="2400" b="1" i="0" u="none" strike="noStrike" cap="none" normalizeH="0" baseline="0" smtClean="0">
                        <a:ln>
                          <a:noFill/>
                        </a:ln>
                        <a:solidFill>
                          <a:srgbClr val="B80047"/>
                        </a:solidFill>
                        <a:effectLst>
                          <a:outerShdw blurRad="38100" dist="38100" dir="2700000" algn="tl">
                            <a:srgbClr val="000000"/>
                          </a:outerShdw>
                        </a:effectLst>
                        <a:latin typeface="Garamond" panose="02020404030301010803" pitchFamily="18" charset="0"/>
                      </a:endParaRPr>
                    </a:p>
                  </a:txBody>
                  <a:tcPr marL="81639" marR="81639" marT="42452" marB="42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008063">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marL="503238" defTabSz="1008063">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marL="1008063" defTabSz="1008063">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marL="1511300" defTabSz="1008063">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marL="2016125" defTabSz="1008063">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marL="2473325" defTabSz="1008063"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marL="2930525" defTabSz="1008063"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marL="3387725" defTabSz="1008063"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marL="3844925" defTabSz="1008063"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1008063"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hu-HU" altLang="hu-HU" sz="2400" b="0"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rPr>
                        <a:t>0,00</a:t>
                      </a:r>
                      <a:endParaRPr kumimoji="0" lang="en-US" altLang="hu-HU" sz="2400" b="0"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endParaRPr>
                    </a:p>
                  </a:txBody>
                  <a:tcPr marL="81639" marR="81639" marT="42452" marB="42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008063">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marL="503238" defTabSz="1008063">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marL="1008063" defTabSz="1008063">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marL="1511300" defTabSz="1008063">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marL="2016125" defTabSz="1008063">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marL="2473325" defTabSz="1008063"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marL="2930525" defTabSz="1008063"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marL="3387725" defTabSz="1008063"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marL="3844925" defTabSz="1008063"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1008063"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hu-HU" altLang="hu-HU" sz="2400" b="0"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rPr>
                        <a:t>0,07</a:t>
                      </a:r>
                      <a:endParaRPr kumimoji="0" lang="en-US" altLang="hu-HU" sz="2400" b="0"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endParaRPr>
                    </a:p>
                  </a:txBody>
                  <a:tcPr marL="81639" marR="81639" marT="42452" marB="42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0725">
                <a:tc>
                  <a:txBody>
                    <a:bodyPr/>
                    <a:lstStyle>
                      <a:lvl1pPr defTabSz="1008063">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marL="503238" defTabSz="1008063">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marL="1008063" defTabSz="1008063">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marL="1511300" defTabSz="1008063">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marL="2016125" defTabSz="1008063">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marL="2473325" defTabSz="1008063"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marL="2930525" defTabSz="1008063"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marL="3387725" defTabSz="1008063"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marL="3844925" defTabSz="1008063"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1008063"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hu-HU" altLang="hu-HU" sz="2400" b="0"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rPr>
                        <a:t>Pseudomonas aeruginosa</a:t>
                      </a:r>
                      <a:endParaRPr kumimoji="0" lang="en-US" altLang="hu-HU" sz="2400" b="0"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endParaRPr>
                    </a:p>
                  </a:txBody>
                  <a:tcPr marL="81639" marR="81639" marT="42452" marB="42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008063">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marL="503238" defTabSz="1008063">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marL="1008063" defTabSz="1008063">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marL="1511300" defTabSz="1008063">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marL="2016125" defTabSz="1008063">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marL="2473325" defTabSz="1008063"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marL="2930525" defTabSz="1008063"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marL="3387725" defTabSz="1008063"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marL="3844925" defTabSz="1008063"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1008063"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hu-HU" altLang="hu-HU" sz="2400" b="0"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rPr>
                        <a:t>3372</a:t>
                      </a:r>
                      <a:endParaRPr kumimoji="0" lang="en-US" altLang="hu-HU" sz="2400" b="0"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endParaRPr>
                    </a:p>
                  </a:txBody>
                  <a:tcPr marL="81639" marR="81639" marT="42452" marB="42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008063">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marL="503238" defTabSz="1008063">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marL="1008063" defTabSz="1008063">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marL="1511300" defTabSz="1008063">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marL="2016125" defTabSz="1008063">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marL="2473325" defTabSz="1008063"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marL="2930525" defTabSz="1008063"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marL="3387725" defTabSz="1008063"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marL="3844925" defTabSz="1008063"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1008063"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hu-HU" altLang="hu-HU" sz="2400" b="1" i="0" u="none" strike="noStrike" cap="none" normalizeH="0" baseline="0" smtClean="0">
                          <a:ln>
                            <a:noFill/>
                          </a:ln>
                          <a:solidFill>
                            <a:srgbClr val="B80047"/>
                          </a:solidFill>
                          <a:effectLst>
                            <a:outerShdw blurRad="38100" dist="38100" dir="2700000" algn="tl">
                              <a:srgbClr val="000000"/>
                            </a:outerShdw>
                          </a:effectLst>
                          <a:latin typeface="Garamond" panose="02020404030301010803" pitchFamily="18" charset="0"/>
                        </a:rPr>
                        <a:t>99,82</a:t>
                      </a:r>
                      <a:endParaRPr kumimoji="0" lang="en-US" altLang="hu-HU" sz="2400" b="1" i="0" u="none" strike="noStrike" cap="none" normalizeH="0" baseline="0" smtClean="0">
                        <a:ln>
                          <a:noFill/>
                        </a:ln>
                        <a:solidFill>
                          <a:srgbClr val="B80047"/>
                        </a:solidFill>
                        <a:effectLst>
                          <a:outerShdw blurRad="38100" dist="38100" dir="2700000" algn="tl">
                            <a:srgbClr val="000000"/>
                          </a:outerShdw>
                        </a:effectLst>
                        <a:latin typeface="Garamond" panose="02020404030301010803" pitchFamily="18" charset="0"/>
                      </a:endParaRPr>
                    </a:p>
                  </a:txBody>
                  <a:tcPr marL="81639" marR="81639" marT="42452" marB="42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008063">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marL="503238" defTabSz="1008063">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marL="1008063" defTabSz="1008063">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marL="1511300" defTabSz="1008063">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marL="2016125" defTabSz="1008063">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marL="2473325" defTabSz="1008063"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marL="2930525" defTabSz="1008063"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marL="3387725" defTabSz="1008063"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marL="3844925" defTabSz="1008063"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1008063"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hu-HU" altLang="hu-HU" sz="2400" b="0"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rPr>
                        <a:t>0,06</a:t>
                      </a:r>
                      <a:endParaRPr kumimoji="0" lang="en-US" altLang="hu-HU" sz="2400" b="0"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endParaRPr>
                    </a:p>
                  </a:txBody>
                  <a:tcPr marL="81639" marR="81639" marT="42452" marB="42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008063">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marL="503238" defTabSz="1008063">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marL="1008063" defTabSz="1008063">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marL="1511300" defTabSz="1008063">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marL="2016125" defTabSz="1008063">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marL="2473325" defTabSz="1008063"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marL="2930525" defTabSz="1008063"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marL="3387725" defTabSz="1008063"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marL="3844925" defTabSz="1008063"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1008063"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hu-HU" altLang="hu-HU" sz="2400" b="0"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rPr>
                        <a:t>0,12</a:t>
                      </a:r>
                      <a:endParaRPr kumimoji="0" lang="en-US" altLang="hu-HU" sz="2400" b="0" i="0" u="none" strike="noStrike" cap="none" normalizeH="0" baseline="0" smtClean="0">
                        <a:ln>
                          <a:noFill/>
                        </a:ln>
                        <a:solidFill>
                          <a:schemeClr val="tx1"/>
                        </a:solidFill>
                        <a:effectLst>
                          <a:outerShdw blurRad="38100" dist="38100" dir="2700000" algn="tl">
                            <a:srgbClr val="000000"/>
                          </a:outerShdw>
                        </a:effectLst>
                        <a:latin typeface="Garamond" panose="02020404030301010803" pitchFamily="18" charset="0"/>
                      </a:endParaRPr>
                    </a:p>
                  </a:txBody>
                  <a:tcPr marL="81639" marR="81639" marT="42452" marB="42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rrowheads="1"/>
          </p:cNvSpPr>
          <p:nvPr>
            <p:ph type="title"/>
          </p:nvPr>
        </p:nvSpPr>
        <p:spPr/>
        <p:txBody>
          <a:bodyPr/>
          <a:lstStyle/>
          <a:p>
            <a:r>
              <a:rPr lang="en-US" altLang="hu-HU" b="0">
                <a:solidFill>
                  <a:schemeClr val="tx1"/>
                </a:solidFill>
              </a:rPr>
              <a:t>Advantages of the redox</a:t>
            </a:r>
            <a:r>
              <a:rPr lang="hu-HU" altLang="hu-HU" b="0">
                <a:solidFill>
                  <a:schemeClr val="tx1"/>
                </a:solidFill>
              </a:rPr>
              <a:t>-</a:t>
            </a:r>
            <a:r>
              <a:rPr lang="en-US" altLang="hu-HU" b="0">
                <a:solidFill>
                  <a:schemeClr val="tx1"/>
                </a:solidFill>
              </a:rPr>
              <a:t>potential measurement</a:t>
            </a:r>
            <a:endParaRPr lang="hu-HU" altLang="hu-HU" b="0">
              <a:solidFill>
                <a:schemeClr val="tx1"/>
              </a:solidFill>
            </a:endParaRPr>
          </a:p>
        </p:txBody>
      </p:sp>
      <p:sp>
        <p:nvSpPr>
          <p:cNvPr id="78851" name="Rectangle 3"/>
          <p:cNvSpPr>
            <a:spLocks noGrp="1" noChangeArrowheads="1"/>
          </p:cNvSpPr>
          <p:nvPr>
            <p:ph type="body" idx="1"/>
          </p:nvPr>
        </p:nvSpPr>
        <p:spPr>
          <a:xfrm>
            <a:off x="468313" y="1989138"/>
            <a:ext cx="8229600" cy="4525962"/>
          </a:xfrm>
        </p:spPr>
        <p:txBody>
          <a:bodyPr/>
          <a:lstStyle/>
          <a:p>
            <a:pPr>
              <a:lnSpc>
                <a:spcPct val="90000"/>
              </a:lnSpc>
              <a:buClr>
                <a:srgbClr val="CC3300"/>
              </a:buClr>
              <a:buFont typeface="Wingdings" panose="05000000000000000000" pitchFamily="2" charset="2"/>
              <a:buChar char="Ø"/>
            </a:pPr>
            <a:r>
              <a:rPr lang="en-GB" altLang="hu-HU" sz="2800"/>
              <a:t>Very simple measurement technique.</a:t>
            </a:r>
          </a:p>
          <a:p>
            <a:pPr>
              <a:lnSpc>
                <a:spcPct val="90000"/>
              </a:lnSpc>
              <a:buClr>
                <a:srgbClr val="CC3300"/>
              </a:buClr>
              <a:buFont typeface="Wingdings" panose="05000000000000000000" pitchFamily="2" charset="2"/>
              <a:buChar char="Ø"/>
            </a:pPr>
            <a:r>
              <a:rPr lang="en-GB" altLang="hu-HU" sz="2800"/>
              <a:t>Rapid method, especially in the case of high contamination.</a:t>
            </a:r>
          </a:p>
          <a:p>
            <a:pPr>
              <a:lnSpc>
                <a:spcPct val="90000"/>
              </a:lnSpc>
              <a:buClr>
                <a:srgbClr val="CC3300"/>
              </a:buClr>
              <a:buFont typeface="Wingdings" panose="05000000000000000000" pitchFamily="2" charset="2"/>
              <a:buChar char="Ø"/>
            </a:pPr>
            <a:r>
              <a:rPr lang="en-GB" altLang="hu-HU" sz="2800"/>
              <a:t>Applicable for every nutrient broth </a:t>
            </a:r>
          </a:p>
          <a:p>
            <a:pPr>
              <a:lnSpc>
                <a:spcPct val="90000"/>
              </a:lnSpc>
              <a:buClr>
                <a:srgbClr val="CC3300"/>
              </a:buClr>
              <a:buFont typeface="Wingdings" panose="05000000000000000000" pitchFamily="2" charset="2"/>
              <a:buChar char="Ø"/>
            </a:pPr>
            <a:r>
              <a:rPr lang="en-GB" altLang="hu-HU" sz="2800"/>
              <a:t>Especially suitable for the evaluation of the membrane filter methods.</a:t>
            </a:r>
          </a:p>
          <a:p>
            <a:pPr>
              <a:lnSpc>
                <a:spcPct val="90000"/>
              </a:lnSpc>
              <a:buClr>
                <a:srgbClr val="CC3300"/>
              </a:buClr>
              <a:buFont typeface="Wingdings" panose="05000000000000000000" pitchFamily="2" charset="2"/>
              <a:buChar char="Ø"/>
            </a:pPr>
            <a:r>
              <a:rPr lang="en-GB" altLang="hu-HU" sz="2800"/>
              <a:t>The test costs are less than those of the classical methods, especially in the case of zero tolerance (Coliforms, Enterococcus, Pseudomonas, etc.).</a:t>
            </a:r>
          </a:p>
          <a:p>
            <a:pPr>
              <a:lnSpc>
                <a:spcPct val="90000"/>
              </a:lnSpc>
              <a:buClr>
                <a:schemeClr val="tx1"/>
              </a:buClr>
              <a:buFont typeface="Wingdings" panose="05000000000000000000" pitchFamily="2" charset="2"/>
              <a:buNone/>
            </a:pPr>
            <a:endParaRPr lang="en-GB" altLang="hu-HU" sz="28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rrowheads="1"/>
          </p:cNvSpPr>
          <p:nvPr>
            <p:ph type="title"/>
          </p:nvPr>
        </p:nvSpPr>
        <p:spPr/>
        <p:txBody>
          <a:bodyPr/>
          <a:lstStyle/>
          <a:p>
            <a:r>
              <a:rPr lang="en-US" altLang="hu-HU" b="0">
                <a:solidFill>
                  <a:schemeClr val="tx1"/>
                </a:solidFill>
              </a:rPr>
              <a:t>Theoretical base</a:t>
            </a:r>
            <a:endParaRPr lang="hu-HU" altLang="hu-HU" b="0">
              <a:solidFill>
                <a:schemeClr val="tx1"/>
              </a:solidFill>
            </a:endParaRPr>
          </a:p>
        </p:txBody>
      </p:sp>
      <p:sp>
        <p:nvSpPr>
          <p:cNvPr id="149507" name="Rectangle 3"/>
          <p:cNvSpPr>
            <a:spLocks noGrp="1" noChangeArrowheads="1"/>
          </p:cNvSpPr>
          <p:nvPr>
            <p:ph type="body" idx="1"/>
          </p:nvPr>
        </p:nvSpPr>
        <p:spPr>
          <a:xfrm>
            <a:off x="457200" y="1600200"/>
            <a:ext cx="8291513" cy="5257800"/>
          </a:xfrm>
        </p:spPr>
        <p:txBody>
          <a:bodyPr/>
          <a:lstStyle/>
          <a:p>
            <a:pPr>
              <a:lnSpc>
                <a:spcPct val="80000"/>
              </a:lnSpc>
              <a:buClr>
                <a:schemeClr val="tx1"/>
              </a:buClr>
              <a:buFont typeface="Wingdings" panose="05000000000000000000" pitchFamily="2" charset="2"/>
              <a:buNone/>
            </a:pPr>
            <a:r>
              <a:rPr lang="en-US" altLang="hu-HU" sz="2800"/>
              <a:t>The energy source of the growth is the biological oxidation which results in a reduction in the environment.</a:t>
            </a:r>
          </a:p>
          <a:p>
            <a:pPr>
              <a:lnSpc>
                <a:spcPct val="80000"/>
              </a:lnSpc>
              <a:buClr>
                <a:schemeClr val="tx1"/>
              </a:buClr>
              <a:buFont typeface="Wingdings" panose="05000000000000000000" pitchFamily="2" charset="2"/>
              <a:buNone/>
            </a:pPr>
            <a:r>
              <a:rPr lang="en-US" altLang="hu-HU" sz="2800"/>
              <a:t>This is due to the oxygen depletion and the production of reducing compounds in the nutrient medium.</a:t>
            </a:r>
          </a:p>
          <a:p>
            <a:pPr>
              <a:lnSpc>
                <a:spcPct val="80000"/>
              </a:lnSpc>
              <a:buClr>
                <a:schemeClr val="tx1"/>
              </a:buClr>
              <a:buFont typeface="Wingdings" panose="05000000000000000000" pitchFamily="2" charset="2"/>
              <a:buNone/>
            </a:pPr>
            <a:r>
              <a:rPr lang="en-US" altLang="hu-HU" sz="2800"/>
              <a:t>A typical oxidation-reduction reaction in biological systems:</a:t>
            </a:r>
            <a:endParaRPr lang="hu-HU" altLang="hu-HU" sz="2800"/>
          </a:p>
          <a:p>
            <a:pPr>
              <a:lnSpc>
                <a:spcPct val="80000"/>
              </a:lnSpc>
              <a:buFont typeface="Wingdings" panose="05000000000000000000" pitchFamily="2" charset="2"/>
              <a:buNone/>
            </a:pPr>
            <a:endParaRPr lang="hu-HU" altLang="hu-HU" sz="2800"/>
          </a:p>
          <a:p>
            <a:pPr algn="ctr">
              <a:lnSpc>
                <a:spcPct val="80000"/>
              </a:lnSpc>
              <a:buFont typeface="Wingdings" panose="05000000000000000000" pitchFamily="2" charset="2"/>
              <a:buNone/>
            </a:pPr>
            <a:r>
              <a:rPr lang="en-US" altLang="hu-HU" sz="3600"/>
              <a:t>[</a:t>
            </a:r>
            <a:r>
              <a:rPr lang="en-US" altLang="hu-HU" sz="2800"/>
              <a:t>Oxidant] + [H</a:t>
            </a:r>
            <a:r>
              <a:rPr lang="en-US" altLang="hu-HU" sz="2800" baseline="30000"/>
              <a:t>+</a:t>
            </a:r>
            <a:r>
              <a:rPr lang="en-US" altLang="hu-HU" sz="2800"/>
              <a:t>] + n e</a:t>
            </a:r>
            <a:r>
              <a:rPr lang="en-US" altLang="hu-HU" sz="2800" baseline="30000"/>
              <a:t>-</a:t>
            </a:r>
            <a:r>
              <a:rPr lang="en-US" altLang="hu-HU" sz="2800"/>
              <a:t>		[Reductant]</a:t>
            </a:r>
            <a:endParaRPr lang="hu-HU" altLang="hu-HU" sz="2800"/>
          </a:p>
          <a:p>
            <a:pPr algn="ctr">
              <a:lnSpc>
                <a:spcPct val="80000"/>
              </a:lnSpc>
              <a:buFont typeface="Wingdings" panose="05000000000000000000" pitchFamily="2" charset="2"/>
              <a:buNone/>
            </a:pPr>
            <a:endParaRPr lang="hu-HU" altLang="hu-HU" sz="2800"/>
          </a:p>
          <a:p>
            <a:pPr>
              <a:lnSpc>
                <a:spcPct val="80000"/>
              </a:lnSpc>
            </a:pPr>
            <a:endParaRPr lang="hu-HU" altLang="hu-HU" sz="2800"/>
          </a:p>
        </p:txBody>
      </p:sp>
      <p:sp>
        <p:nvSpPr>
          <p:cNvPr id="149508" name="Line 4"/>
          <p:cNvSpPr>
            <a:spLocks noChangeShapeType="1"/>
          </p:cNvSpPr>
          <p:nvPr/>
        </p:nvSpPr>
        <p:spPr bwMode="auto">
          <a:xfrm>
            <a:off x="5148263" y="4941888"/>
            <a:ext cx="7207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49509" name="Line 5"/>
          <p:cNvSpPr>
            <a:spLocks noChangeShapeType="1"/>
          </p:cNvSpPr>
          <p:nvPr/>
        </p:nvSpPr>
        <p:spPr bwMode="auto">
          <a:xfrm flipH="1">
            <a:off x="5076825" y="5084763"/>
            <a:ext cx="7207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495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sp>
        <p:nvSpPr>
          <p:cNvPr id="149511"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sp>
        <p:nvSpPr>
          <p:cNvPr id="149512" name="Rectangle 8"/>
          <p:cNvSpPr>
            <a:spLocks noChangeArrowheads="1"/>
          </p:cNvSpPr>
          <p:nvPr/>
        </p:nvSpPr>
        <p:spPr bwMode="auto">
          <a:xfrm>
            <a:off x="0" y="447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en-US" altLang="hu-HU">
              <a:latin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rrowheads="1"/>
          </p:cNvSpPr>
          <p:nvPr>
            <p:ph type="title"/>
          </p:nvPr>
        </p:nvSpPr>
        <p:spPr/>
        <p:txBody>
          <a:bodyPr/>
          <a:lstStyle/>
          <a:p>
            <a:r>
              <a:rPr lang="en-GB" altLang="hu-HU" b="0"/>
              <a:t>A typical redox curve of the microbial growth</a:t>
            </a:r>
          </a:p>
        </p:txBody>
      </p:sp>
      <p:sp>
        <p:nvSpPr>
          <p:cNvPr id="148488" name="Rectangle 8"/>
          <p:cNvSpPr>
            <a:spLocks noGrp="1" noChangeArrowheads="1"/>
          </p:cNvSpPr>
          <p:nvPr>
            <p:ph type="body" sz="half" idx="2"/>
          </p:nvPr>
        </p:nvSpPr>
        <p:spPr>
          <a:xfrm>
            <a:off x="2138363" y="5661025"/>
            <a:ext cx="7005637" cy="825500"/>
          </a:xfrm>
        </p:spPr>
        <p:txBody>
          <a:bodyPr/>
          <a:lstStyle/>
          <a:p>
            <a:pPr>
              <a:lnSpc>
                <a:spcPct val="90000"/>
              </a:lnSpc>
              <a:buFont typeface="Wingdings" panose="05000000000000000000" pitchFamily="2" charset="2"/>
              <a:buNone/>
            </a:pPr>
            <a:r>
              <a:rPr lang="en-GB" altLang="hu-HU" sz="2000"/>
              <a:t>DC: </a:t>
            </a:r>
            <a:r>
              <a:rPr lang="hu-HU" altLang="hu-HU" sz="2000"/>
              <a:t>   </a:t>
            </a:r>
            <a:r>
              <a:rPr lang="en-GB" altLang="hu-HU" sz="2000"/>
              <a:t>Detection Criterion</a:t>
            </a:r>
          </a:p>
          <a:p>
            <a:pPr>
              <a:lnSpc>
                <a:spcPct val="90000"/>
              </a:lnSpc>
              <a:buFont typeface="Wingdings" panose="05000000000000000000" pitchFamily="2" charset="2"/>
              <a:buNone/>
            </a:pPr>
            <a:r>
              <a:rPr lang="en-GB" altLang="hu-HU" sz="2000"/>
              <a:t>TTD: </a:t>
            </a:r>
            <a:r>
              <a:rPr lang="hu-HU" altLang="hu-HU" sz="2000"/>
              <a:t> </a:t>
            </a:r>
            <a:r>
              <a:rPr lang="en-GB" altLang="hu-HU" sz="2000"/>
              <a:t>Time to Detection</a:t>
            </a:r>
          </a:p>
        </p:txBody>
      </p:sp>
      <p:pic>
        <p:nvPicPr>
          <p:cNvPr id="14848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700213"/>
            <a:ext cx="6264275" cy="3905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a:xfrm>
            <a:off x="1042988" y="0"/>
            <a:ext cx="7643812" cy="836613"/>
          </a:xfrm>
        </p:spPr>
        <p:txBody>
          <a:bodyPr/>
          <a:lstStyle/>
          <a:p>
            <a:r>
              <a:rPr lang="en-US" altLang="hu-HU" b="0">
                <a:solidFill>
                  <a:schemeClr val="tx1"/>
                </a:solidFill>
              </a:rPr>
              <a:t>Microorganisms</a:t>
            </a:r>
          </a:p>
        </p:txBody>
      </p:sp>
      <p:sp>
        <p:nvSpPr>
          <p:cNvPr id="16387" name="Rectangle 3"/>
          <p:cNvSpPr>
            <a:spLocks noGrp="1" noChangeArrowheads="1"/>
          </p:cNvSpPr>
          <p:nvPr>
            <p:ph type="body" idx="1"/>
          </p:nvPr>
        </p:nvSpPr>
        <p:spPr>
          <a:xfrm>
            <a:off x="468313" y="981075"/>
            <a:ext cx="8291512" cy="5400675"/>
          </a:xfrm>
        </p:spPr>
        <p:txBody>
          <a:bodyPr/>
          <a:lstStyle/>
          <a:p>
            <a:pPr algn="ctr">
              <a:lnSpc>
                <a:spcPct val="80000"/>
              </a:lnSpc>
              <a:buFont typeface="Wingdings" panose="05000000000000000000" pitchFamily="2" charset="2"/>
              <a:buNone/>
            </a:pPr>
            <a:endParaRPr lang="en-US" altLang="hu-HU" sz="2800"/>
          </a:p>
          <a:p>
            <a:pPr>
              <a:lnSpc>
                <a:spcPct val="80000"/>
              </a:lnSpc>
              <a:buFont typeface="Wingdings" panose="05000000000000000000" pitchFamily="2" charset="2"/>
              <a:buNone/>
            </a:pPr>
            <a:r>
              <a:rPr lang="en-US" altLang="hu-HU"/>
              <a:t>   The most frequently tested contaminant microorganisms in mineral water productions are: </a:t>
            </a:r>
          </a:p>
          <a:p>
            <a:pPr>
              <a:lnSpc>
                <a:spcPct val="80000"/>
              </a:lnSpc>
              <a:buFont typeface="Wingdings" panose="05000000000000000000" pitchFamily="2" charset="2"/>
              <a:buNone/>
            </a:pPr>
            <a:endParaRPr lang="en-US" altLang="hu-HU" i="1"/>
          </a:p>
          <a:p>
            <a:pPr lvl="3">
              <a:lnSpc>
                <a:spcPct val="80000"/>
              </a:lnSpc>
              <a:buClr>
                <a:srgbClr val="CC3300"/>
              </a:buClr>
              <a:buFont typeface="Wingdings" panose="05000000000000000000" pitchFamily="2" charset="2"/>
              <a:buChar char="Ø"/>
            </a:pPr>
            <a:r>
              <a:rPr lang="en-US" altLang="hu-HU" sz="3200" i="1"/>
              <a:t>Coliforms</a:t>
            </a:r>
          </a:p>
          <a:p>
            <a:pPr lvl="3">
              <a:lnSpc>
                <a:spcPct val="80000"/>
              </a:lnSpc>
              <a:buClr>
                <a:srgbClr val="CC3300"/>
              </a:buClr>
              <a:buFont typeface="Wingdings" panose="05000000000000000000" pitchFamily="2" charset="2"/>
              <a:buChar char="Ø"/>
            </a:pPr>
            <a:r>
              <a:rPr lang="en-US" altLang="hu-HU" sz="3200" i="1"/>
              <a:t>Escherichia coli</a:t>
            </a:r>
          </a:p>
          <a:p>
            <a:pPr lvl="3">
              <a:lnSpc>
                <a:spcPct val="80000"/>
              </a:lnSpc>
              <a:buClr>
                <a:srgbClr val="CC3300"/>
              </a:buClr>
              <a:buFont typeface="Wingdings" panose="05000000000000000000" pitchFamily="2" charset="2"/>
              <a:buChar char="Ø"/>
            </a:pPr>
            <a:r>
              <a:rPr lang="en-US" altLang="hu-HU" sz="3200" i="1"/>
              <a:t>Pseudomonas aeruginosa</a:t>
            </a:r>
          </a:p>
          <a:p>
            <a:pPr lvl="3">
              <a:lnSpc>
                <a:spcPct val="80000"/>
              </a:lnSpc>
              <a:buClr>
                <a:srgbClr val="CC3300"/>
              </a:buClr>
              <a:buFont typeface="Wingdings" panose="05000000000000000000" pitchFamily="2" charset="2"/>
              <a:buChar char="Ø"/>
            </a:pPr>
            <a:r>
              <a:rPr lang="en-US" altLang="hu-HU" sz="3200" i="1"/>
              <a:t>Enterococcus faecalis</a:t>
            </a:r>
          </a:p>
          <a:p>
            <a:pPr lvl="3">
              <a:lnSpc>
                <a:spcPct val="80000"/>
              </a:lnSpc>
              <a:buClr>
                <a:srgbClr val="CC3300"/>
              </a:buClr>
              <a:buFont typeface="Wingdings" panose="05000000000000000000" pitchFamily="2" charset="2"/>
              <a:buChar char="Ø"/>
            </a:pPr>
            <a:r>
              <a:rPr lang="en-US" altLang="hu-HU" sz="3200" i="1"/>
              <a:t>Total count</a:t>
            </a:r>
            <a:r>
              <a:rPr lang="hu-HU" altLang="hu-HU" sz="3200" i="1"/>
              <a:t> (22 °C and 37 °C)</a:t>
            </a:r>
            <a:endParaRPr lang="en-US" altLang="hu-HU" sz="3200" i="1"/>
          </a:p>
        </p:txBody>
      </p:sp>
      <p:sp>
        <p:nvSpPr>
          <p:cNvPr id="16391"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sp>
        <p:nvSpPr>
          <p:cNvPr id="16393"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rrowheads="1"/>
          </p:cNvSpPr>
          <p:nvPr>
            <p:ph type="title"/>
          </p:nvPr>
        </p:nvSpPr>
        <p:spPr/>
        <p:txBody>
          <a:bodyPr/>
          <a:lstStyle/>
          <a:p>
            <a:r>
              <a:rPr lang="en-US" altLang="hu-HU" b="0">
                <a:solidFill>
                  <a:schemeClr val="tx1"/>
                </a:solidFill>
              </a:rPr>
              <a:t>Method validation</a:t>
            </a:r>
          </a:p>
        </p:txBody>
      </p:sp>
      <p:sp>
        <p:nvSpPr>
          <p:cNvPr id="108547" name="Rectangle 3"/>
          <p:cNvSpPr>
            <a:spLocks noGrp="1" noChangeArrowheads="1"/>
          </p:cNvSpPr>
          <p:nvPr>
            <p:ph type="body" idx="1"/>
          </p:nvPr>
        </p:nvSpPr>
        <p:spPr/>
        <p:txBody>
          <a:bodyPr/>
          <a:lstStyle/>
          <a:p>
            <a:pPr lvl="2">
              <a:buClr>
                <a:srgbClr val="CC3300"/>
              </a:buClr>
              <a:buFont typeface="Wingdings" panose="05000000000000000000" pitchFamily="2" charset="2"/>
              <a:buChar char="Ø"/>
            </a:pPr>
            <a:r>
              <a:rPr lang="en-US" altLang="hu-HU" sz="3200"/>
              <a:t>Selectivity</a:t>
            </a:r>
          </a:p>
          <a:p>
            <a:pPr lvl="2">
              <a:buClr>
                <a:srgbClr val="CC3300"/>
              </a:buClr>
              <a:buFont typeface="Wingdings" panose="05000000000000000000" pitchFamily="2" charset="2"/>
              <a:buChar char="Ø"/>
            </a:pPr>
            <a:r>
              <a:rPr lang="en-US" altLang="hu-HU" sz="3200"/>
              <a:t>Linearity</a:t>
            </a:r>
          </a:p>
          <a:p>
            <a:pPr lvl="2">
              <a:buClr>
                <a:srgbClr val="CC3300"/>
              </a:buClr>
              <a:buFont typeface="Wingdings" panose="05000000000000000000" pitchFamily="2" charset="2"/>
              <a:buChar char="Ø"/>
            </a:pPr>
            <a:r>
              <a:rPr lang="en-US" altLang="hu-HU" sz="3200"/>
              <a:t>Sensitivity</a:t>
            </a:r>
          </a:p>
          <a:p>
            <a:pPr lvl="2">
              <a:buClr>
                <a:srgbClr val="CC3300"/>
              </a:buClr>
              <a:buFont typeface="Wingdings" panose="05000000000000000000" pitchFamily="2" charset="2"/>
              <a:buChar char="Ø"/>
            </a:pPr>
            <a:r>
              <a:rPr lang="en-US" altLang="hu-HU" sz="3200"/>
              <a:t>Detection limit</a:t>
            </a:r>
            <a:endParaRPr lang="hu-HU" altLang="hu-HU" sz="3200"/>
          </a:p>
          <a:p>
            <a:pPr lvl="2">
              <a:buClr>
                <a:srgbClr val="CC3300"/>
              </a:buClr>
              <a:buFont typeface="Wingdings" panose="05000000000000000000" pitchFamily="2" charset="2"/>
              <a:buChar char="Ø"/>
            </a:pPr>
            <a:r>
              <a:rPr lang="en-US" altLang="hu-HU" sz="3200"/>
              <a:t>Repeatability </a:t>
            </a:r>
          </a:p>
          <a:p>
            <a:pPr lvl="2">
              <a:buClr>
                <a:srgbClr val="CC3300"/>
              </a:buClr>
              <a:buFont typeface="Wingdings" panose="05000000000000000000" pitchFamily="2" charset="2"/>
              <a:buChar char="Ø"/>
            </a:pPr>
            <a:r>
              <a:rPr lang="en-US" altLang="hu-HU" sz="3200"/>
              <a:t>Robustness</a:t>
            </a:r>
          </a:p>
          <a:p>
            <a:pPr>
              <a:buFont typeface="Wingdings" panose="05000000000000000000" pitchFamily="2" charset="2"/>
              <a:buNone/>
            </a:pPr>
            <a:endParaRPr lang="en-US" altLang="hu-HU"/>
          </a:p>
          <a:p>
            <a:endParaRPr lang="en-US" altLang="hu-HU"/>
          </a:p>
          <a:p>
            <a:endParaRPr lang="en-US" altLang="hu-HU"/>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5" name="Rectangle 19"/>
          <p:cNvSpPr>
            <a:spLocks noGrp="1" noRot="1" noChangeArrowheads="1"/>
          </p:cNvSpPr>
          <p:nvPr>
            <p:ph type="title"/>
          </p:nvPr>
        </p:nvSpPr>
        <p:spPr/>
        <p:txBody>
          <a:bodyPr/>
          <a:lstStyle/>
          <a:p>
            <a:r>
              <a:rPr lang="hu-HU" altLang="hu-HU" sz="5400"/>
              <a:t>	</a:t>
            </a:r>
            <a:r>
              <a:rPr lang="en-US" altLang="hu-HU" b="0"/>
              <a:t>Selectivity</a:t>
            </a:r>
            <a:r>
              <a:rPr lang="hu-HU" altLang="hu-HU" sz="6600" b="0"/>
              <a:t> </a:t>
            </a:r>
            <a:r>
              <a:rPr lang="hu-HU" altLang="hu-HU" b="0"/>
              <a:t>1.</a:t>
            </a:r>
            <a:endParaRPr lang="en-US" altLang="hu-HU" b="0"/>
          </a:p>
        </p:txBody>
      </p:sp>
      <p:sp>
        <p:nvSpPr>
          <p:cNvPr id="19459" name="Rectangle 3"/>
          <p:cNvSpPr>
            <a:spLocks noGrp="1" noChangeArrowheads="1"/>
          </p:cNvSpPr>
          <p:nvPr>
            <p:ph type="body" sz="half" idx="1"/>
          </p:nvPr>
        </p:nvSpPr>
        <p:spPr>
          <a:xfrm>
            <a:off x="1116013" y="3357563"/>
            <a:ext cx="7427912" cy="1584325"/>
          </a:xfrm>
        </p:spPr>
        <p:txBody>
          <a:bodyPr/>
          <a:lstStyle/>
          <a:p>
            <a:pPr algn="ctr">
              <a:lnSpc>
                <a:spcPct val="80000"/>
              </a:lnSpc>
              <a:buFont typeface="Wingdings" panose="05000000000000000000" pitchFamily="2" charset="2"/>
              <a:buNone/>
            </a:pPr>
            <a:r>
              <a:rPr lang="en-US" altLang="hu-HU" sz="1600" b="1"/>
              <a:t>	</a:t>
            </a:r>
          </a:p>
          <a:p>
            <a:pPr algn="ctr">
              <a:lnSpc>
                <a:spcPct val="80000"/>
              </a:lnSpc>
            </a:pPr>
            <a:endParaRPr lang="en-US" altLang="hu-HU" sz="1200"/>
          </a:p>
          <a:p>
            <a:pPr algn="ctr">
              <a:lnSpc>
                <a:spcPct val="80000"/>
              </a:lnSpc>
            </a:pPr>
            <a:endParaRPr lang="hu-HU" altLang="hu-HU" sz="1200"/>
          </a:p>
          <a:p>
            <a:pPr algn="ctr">
              <a:lnSpc>
                <a:spcPct val="80000"/>
              </a:lnSpc>
            </a:pPr>
            <a:endParaRPr lang="hu-HU" altLang="hu-HU" sz="1200"/>
          </a:p>
          <a:p>
            <a:pPr algn="ctr">
              <a:lnSpc>
                <a:spcPct val="80000"/>
              </a:lnSpc>
            </a:pPr>
            <a:endParaRPr lang="hu-HU" altLang="hu-HU" sz="1200"/>
          </a:p>
          <a:p>
            <a:pPr algn="ctr">
              <a:lnSpc>
                <a:spcPct val="80000"/>
              </a:lnSpc>
            </a:pPr>
            <a:endParaRPr lang="hu-HU" altLang="hu-HU" sz="1200"/>
          </a:p>
          <a:p>
            <a:pPr algn="ctr">
              <a:lnSpc>
                <a:spcPct val="80000"/>
              </a:lnSpc>
              <a:buFont typeface="Wingdings" panose="05000000000000000000" pitchFamily="2" charset="2"/>
              <a:buNone/>
            </a:pPr>
            <a:endParaRPr lang="hu-HU" altLang="hu-HU" sz="1200"/>
          </a:p>
          <a:p>
            <a:pPr algn="ctr">
              <a:lnSpc>
                <a:spcPct val="80000"/>
              </a:lnSpc>
            </a:pPr>
            <a:endParaRPr lang="hu-HU" altLang="hu-HU" sz="1200"/>
          </a:p>
          <a:p>
            <a:pPr algn="ctr">
              <a:lnSpc>
                <a:spcPct val="80000"/>
              </a:lnSpc>
              <a:buFont typeface="Wingdings" panose="05000000000000000000" pitchFamily="2" charset="2"/>
              <a:buNone/>
            </a:pPr>
            <a:endParaRPr lang="hu-HU" altLang="hu-HU" sz="900" b="1"/>
          </a:p>
          <a:p>
            <a:pPr algn="ctr">
              <a:lnSpc>
                <a:spcPct val="80000"/>
              </a:lnSpc>
              <a:buFont typeface="Wingdings" panose="05000000000000000000" pitchFamily="2" charset="2"/>
              <a:buNone/>
            </a:pPr>
            <a:endParaRPr lang="hu-HU" altLang="hu-HU" sz="900" b="1"/>
          </a:p>
          <a:p>
            <a:pPr algn="ctr">
              <a:lnSpc>
                <a:spcPct val="80000"/>
              </a:lnSpc>
              <a:buFont typeface="Wingdings" panose="05000000000000000000" pitchFamily="2" charset="2"/>
              <a:buNone/>
            </a:pPr>
            <a:endParaRPr lang="hu-HU" altLang="hu-HU" sz="1000" b="1"/>
          </a:p>
          <a:p>
            <a:pPr algn="ctr">
              <a:lnSpc>
                <a:spcPct val="80000"/>
              </a:lnSpc>
              <a:buFont typeface="Wingdings" panose="05000000000000000000" pitchFamily="2" charset="2"/>
              <a:buNone/>
            </a:pPr>
            <a:endParaRPr lang="hu-HU" altLang="hu-HU" sz="1000" b="1"/>
          </a:p>
          <a:p>
            <a:pPr algn="ctr">
              <a:lnSpc>
                <a:spcPct val="80000"/>
              </a:lnSpc>
              <a:buFont typeface="Wingdings" panose="05000000000000000000" pitchFamily="2" charset="2"/>
              <a:buNone/>
            </a:pPr>
            <a:r>
              <a:rPr lang="en-GB" altLang="hu-HU" sz="1600" b="1"/>
              <a:t>Coliforms and </a:t>
            </a:r>
            <a:r>
              <a:rPr lang="en-GB" altLang="hu-HU" sz="1600" b="1" i="1"/>
              <a:t>Acinetobacter lwoffii </a:t>
            </a:r>
            <a:r>
              <a:rPr lang="en-GB" altLang="hu-HU" sz="1600" b="1"/>
              <a:t>in BBL</a:t>
            </a:r>
            <a:r>
              <a:rPr lang="en-GB" altLang="hu-HU" sz="1600"/>
              <a:t>.</a:t>
            </a:r>
          </a:p>
          <a:p>
            <a:pPr algn="ctr">
              <a:lnSpc>
                <a:spcPct val="80000"/>
              </a:lnSpc>
              <a:buFont typeface="Wingdings" panose="05000000000000000000" pitchFamily="2" charset="2"/>
              <a:buNone/>
            </a:pPr>
            <a:r>
              <a:rPr lang="en-GB" altLang="hu-HU" sz="1600"/>
              <a:t>(K.o.: </a:t>
            </a:r>
            <a:r>
              <a:rPr lang="en-GB" altLang="hu-HU" sz="1600" i="1"/>
              <a:t>Klebsiella oxytoca, </a:t>
            </a:r>
            <a:r>
              <a:rPr lang="en-GB" altLang="hu-HU" sz="1600"/>
              <a:t>Ent.: </a:t>
            </a:r>
            <a:r>
              <a:rPr lang="en-GB" altLang="hu-HU" sz="1600" i="1"/>
              <a:t>Enterobacter aerogenes,</a:t>
            </a:r>
            <a:r>
              <a:rPr lang="en-GB" altLang="hu-HU" sz="1600"/>
              <a:t> Citro.: </a:t>
            </a:r>
            <a:r>
              <a:rPr lang="en-GB" altLang="hu-HU" sz="1600" i="1"/>
              <a:t>Citrobacter freundii, </a:t>
            </a:r>
            <a:endParaRPr lang="hu-HU" altLang="hu-HU" sz="1600" i="1"/>
          </a:p>
          <a:p>
            <a:pPr algn="ctr">
              <a:lnSpc>
                <a:spcPct val="80000"/>
              </a:lnSpc>
              <a:buFont typeface="Wingdings" panose="05000000000000000000" pitchFamily="2" charset="2"/>
              <a:buNone/>
            </a:pPr>
            <a:r>
              <a:rPr lang="hu-HU" altLang="hu-HU" sz="1600"/>
              <a:t>			</a:t>
            </a:r>
            <a:r>
              <a:rPr lang="en-GB" altLang="hu-HU" sz="1600"/>
              <a:t>E.c.: </a:t>
            </a:r>
            <a:r>
              <a:rPr lang="en-GB" altLang="hu-HU" sz="1600" i="1"/>
              <a:t>Escherichia coli, </a:t>
            </a:r>
            <a:r>
              <a:rPr lang="en-GB" altLang="hu-HU" sz="1600"/>
              <a:t>Acin.: </a:t>
            </a:r>
            <a:r>
              <a:rPr lang="en-GB" altLang="hu-HU" sz="1600" i="1"/>
              <a:t>Acinetobacter lwoffii</a:t>
            </a:r>
            <a:r>
              <a:rPr lang="en-GB" altLang="hu-HU" sz="1600"/>
              <a:t>)</a:t>
            </a:r>
            <a:r>
              <a:rPr lang="hu-HU" altLang="hu-HU" sz="1600"/>
              <a:t>						</a:t>
            </a:r>
          </a:p>
          <a:p>
            <a:pPr algn="ctr">
              <a:lnSpc>
                <a:spcPct val="80000"/>
              </a:lnSpc>
              <a:buFont typeface="Wingdings" panose="05000000000000000000" pitchFamily="2" charset="2"/>
              <a:buNone/>
            </a:pPr>
            <a:endParaRPr lang="hu-HU" altLang="hu-HU" sz="1600" b="1"/>
          </a:p>
          <a:p>
            <a:pPr algn="ctr">
              <a:lnSpc>
                <a:spcPct val="80000"/>
              </a:lnSpc>
              <a:buFont typeface="Wingdings" panose="05000000000000000000" pitchFamily="2" charset="2"/>
              <a:buNone/>
            </a:pPr>
            <a:endParaRPr lang="hu-HU" altLang="hu-HU" sz="900" b="1"/>
          </a:p>
          <a:p>
            <a:pPr algn="ctr">
              <a:lnSpc>
                <a:spcPct val="80000"/>
              </a:lnSpc>
              <a:buFont typeface="Wingdings" panose="05000000000000000000" pitchFamily="2" charset="2"/>
              <a:buNone/>
            </a:pPr>
            <a:endParaRPr lang="hu-HU" altLang="hu-HU" sz="900" b="1"/>
          </a:p>
          <a:p>
            <a:pPr algn="ctr">
              <a:lnSpc>
                <a:spcPct val="80000"/>
              </a:lnSpc>
              <a:buFont typeface="Wingdings" panose="05000000000000000000" pitchFamily="2" charset="2"/>
              <a:buNone/>
            </a:pPr>
            <a:endParaRPr lang="hu-HU" altLang="hu-HU" sz="900" b="1"/>
          </a:p>
          <a:p>
            <a:pPr algn="ctr">
              <a:lnSpc>
                <a:spcPct val="80000"/>
              </a:lnSpc>
              <a:buFont typeface="Wingdings" panose="05000000000000000000" pitchFamily="2" charset="2"/>
              <a:buNone/>
            </a:pPr>
            <a:endParaRPr lang="hu-HU" altLang="hu-HU" sz="900" b="1">
              <a:effectLst/>
            </a:endParaRPr>
          </a:p>
        </p:txBody>
      </p:sp>
      <p:sp>
        <p:nvSpPr>
          <p:cNvPr id="19462" name="Rectangle 6"/>
          <p:cNvSpPr>
            <a:spLocks noChangeArrowheads="1"/>
          </p:cNvSpPr>
          <p:nvPr/>
        </p:nvSpPr>
        <p:spPr bwMode="auto">
          <a:xfrm>
            <a:off x="0" y="1824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en-US" altLang="hu-HU">
              <a:latin typeface="Arial" panose="020B0604020202020204" pitchFamily="34" charset="0"/>
            </a:endParaRPr>
          </a:p>
        </p:txBody>
      </p:sp>
      <p:sp>
        <p:nvSpPr>
          <p:cNvPr id="19463" name="Rectangle 7"/>
          <p:cNvSpPr>
            <a:spLocks noChangeArrowheads="1"/>
          </p:cNvSpPr>
          <p:nvPr/>
        </p:nvSpPr>
        <p:spPr bwMode="auto">
          <a:xfrm>
            <a:off x="0" y="5033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en-US" altLang="hu-HU">
              <a:latin typeface="Arial" panose="020B0604020202020204" pitchFamily="34" charset="0"/>
            </a:endParaRPr>
          </a:p>
        </p:txBody>
      </p:sp>
      <p:sp>
        <p:nvSpPr>
          <p:cNvPr id="19466"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graphicFrame>
        <p:nvGraphicFramePr>
          <p:cNvPr id="19474" name="Object 18"/>
          <p:cNvGraphicFramePr>
            <a:graphicFrameLocks noChangeAspect="1"/>
          </p:cNvGraphicFramePr>
          <p:nvPr>
            <p:ph sz="half" idx="2"/>
          </p:nvPr>
        </p:nvGraphicFramePr>
        <p:xfrm>
          <a:off x="1908175" y="1412875"/>
          <a:ext cx="5688013" cy="4054475"/>
        </p:xfrm>
        <a:graphic>
          <a:graphicData uri="http://schemas.openxmlformats.org/presentationml/2006/ole">
            <mc:AlternateContent xmlns:mc="http://schemas.openxmlformats.org/markup-compatibility/2006">
              <mc:Choice xmlns:v="urn:schemas-microsoft-com:vml" Requires="v">
                <p:oleObj spid="_x0000_s19479" name="Chart" r:id="rId3" imgW="4676628" imgH="3333823" progId="Excel.Chart.8">
                  <p:embed/>
                </p:oleObj>
              </mc:Choice>
              <mc:Fallback>
                <p:oleObj name="Chart" r:id="rId3" imgW="4676628" imgH="3333823" progId="Excel.Chart.8">
                  <p:embed/>
                  <p:pic>
                    <p:nvPicPr>
                      <p:cNvPr id="0"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8175" y="1412875"/>
                        <a:ext cx="5688013"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rrowheads="1"/>
          </p:cNvSpPr>
          <p:nvPr>
            <p:ph type="title"/>
          </p:nvPr>
        </p:nvSpPr>
        <p:spPr/>
        <p:txBody>
          <a:bodyPr/>
          <a:lstStyle/>
          <a:p>
            <a:r>
              <a:rPr lang="en-GB" altLang="hu-HU" b="0">
                <a:solidFill>
                  <a:schemeClr val="tx1"/>
                </a:solidFill>
              </a:rPr>
              <a:t>Selectivity 2.</a:t>
            </a:r>
          </a:p>
        </p:txBody>
      </p:sp>
      <p:sp>
        <p:nvSpPr>
          <p:cNvPr id="73736" name="Rectangle 8"/>
          <p:cNvSpPr>
            <a:spLocks noChangeArrowheads="1"/>
          </p:cNvSpPr>
          <p:nvPr/>
        </p:nvSpPr>
        <p:spPr bwMode="auto">
          <a:xfrm>
            <a:off x="0" y="1866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sp>
        <p:nvSpPr>
          <p:cNvPr id="73739" name="Rectangle 11"/>
          <p:cNvSpPr>
            <a:spLocks noChangeArrowheads="1"/>
          </p:cNvSpPr>
          <p:nvPr/>
        </p:nvSpPr>
        <p:spPr bwMode="auto">
          <a:xfrm>
            <a:off x="1979613" y="5849938"/>
            <a:ext cx="53197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r>
              <a:rPr lang="en-US" altLang="hu-HU" sz="2000">
                <a:latin typeface="Arial" panose="020B0604020202020204" pitchFamily="34" charset="0"/>
              </a:rPr>
              <a:t>Micrococcus and Enterococcus in Azid broth</a:t>
            </a:r>
          </a:p>
        </p:txBody>
      </p:sp>
      <p:graphicFrame>
        <p:nvGraphicFramePr>
          <p:cNvPr id="73740" name="Object 12"/>
          <p:cNvGraphicFramePr>
            <a:graphicFrameLocks noChangeAspect="1"/>
          </p:cNvGraphicFramePr>
          <p:nvPr>
            <p:ph idx="1"/>
          </p:nvPr>
        </p:nvGraphicFramePr>
        <p:xfrm>
          <a:off x="1619250" y="1628775"/>
          <a:ext cx="6076950" cy="4002088"/>
        </p:xfrm>
        <a:graphic>
          <a:graphicData uri="http://schemas.openxmlformats.org/presentationml/2006/ole">
            <mc:AlternateContent xmlns:mc="http://schemas.openxmlformats.org/markup-compatibility/2006">
              <mc:Choice xmlns:v="urn:schemas-microsoft-com:vml" Requires="v">
                <p:oleObj spid="_x0000_s73742" name="Chart" r:id="rId3" imgW="6248360" imgH="3390754" progId="Excel.Chart.8">
                  <p:embed/>
                </p:oleObj>
              </mc:Choice>
              <mc:Fallback>
                <p:oleObj name="Chart" r:id="rId3" imgW="6248360" imgH="3390754" progId="Excel.Chart.8">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1628775"/>
                        <a:ext cx="6076950" cy="400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rrowheads="1"/>
          </p:cNvSpPr>
          <p:nvPr>
            <p:ph type="title"/>
          </p:nvPr>
        </p:nvSpPr>
        <p:spPr>
          <a:xfrm>
            <a:off x="457200" y="274638"/>
            <a:ext cx="8229600" cy="922337"/>
          </a:xfrm>
        </p:spPr>
        <p:txBody>
          <a:bodyPr/>
          <a:lstStyle/>
          <a:p>
            <a:r>
              <a:rPr lang="en-GB" altLang="hu-HU" b="0">
                <a:solidFill>
                  <a:schemeClr val="tx1"/>
                </a:solidFill>
              </a:rPr>
              <a:t>Selectivity</a:t>
            </a:r>
            <a:r>
              <a:rPr lang="hu-HU" altLang="hu-HU" b="0">
                <a:solidFill>
                  <a:schemeClr val="tx1"/>
                </a:solidFill>
              </a:rPr>
              <a:t> 3.</a:t>
            </a:r>
            <a:endParaRPr lang="en-US" altLang="hu-HU" b="0">
              <a:solidFill>
                <a:schemeClr val="tx1"/>
              </a:solidFill>
            </a:endParaRPr>
          </a:p>
        </p:txBody>
      </p:sp>
      <p:sp>
        <p:nvSpPr>
          <p:cNvPr id="7475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graphicFrame>
        <p:nvGraphicFramePr>
          <p:cNvPr id="74756" name="Object 4"/>
          <p:cNvGraphicFramePr>
            <a:graphicFrameLocks noChangeAspect="1"/>
          </p:cNvGraphicFramePr>
          <p:nvPr/>
        </p:nvGraphicFramePr>
        <p:xfrm>
          <a:off x="1403350" y="1362075"/>
          <a:ext cx="6913563" cy="4237038"/>
        </p:xfrm>
        <a:graphic>
          <a:graphicData uri="http://schemas.openxmlformats.org/presentationml/2006/ole">
            <mc:AlternateContent xmlns:mc="http://schemas.openxmlformats.org/markup-compatibility/2006">
              <mc:Choice xmlns:v="urn:schemas-microsoft-com:vml" Requires="v">
                <p:oleObj spid="_x0000_s74760" name="Chart" r:id="rId3" imgW="6734128" imgH="4124183" progId="Excel.Chart.8">
                  <p:embed/>
                </p:oleObj>
              </mc:Choice>
              <mc:Fallback>
                <p:oleObj name="Chart" r:id="rId3" imgW="6734128" imgH="4124183" progId="Excel.Char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350" y="1362075"/>
                        <a:ext cx="6913563" cy="4237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58" name="Rectangle 6"/>
          <p:cNvSpPr>
            <a:spLocks noChangeArrowheads="1"/>
          </p:cNvSpPr>
          <p:nvPr/>
        </p:nvSpPr>
        <p:spPr bwMode="auto">
          <a:xfrm>
            <a:off x="1619250" y="5949950"/>
            <a:ext cx="64071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r>
              <a:rPr lang="en-GB" altLang="hu-HU" sz="2000" i="1">
                <a:latin typeface="Arial" panose="020B0604020202020204" pitchFamily="34" charset="0"/>
              </a:rPr>
              <a:t>Pseudomonas aeruginosa</a:t>
            </a:r>
            <a:r>
              <a:rPr lang="en-GB" altLang="hu-HU" sz="2000">
                <a:latin typeface="Arial" panose="020B0604020202020204" pitchFamily="34" charset="0"/>
              </a:rPr>
              <a:t>, </a:t>
            </a:r>
            <a:r>
              <a:rPr lang="en-GB" altLang="hu-HU" sz="2000" i="1">
                <a:latin typeface="Arial" panose="020B0604020202020204" pitchFamily="34" charset="0"/>
              </a:rPr>
              <a:t>Pseudomonas fluorescens, </a:t>
            </a:r>
            <a:endParaRPr lang="hu-HU" altLang="hu-HU" sz="2000" i="1">
              <a:latin typeface="Arial" panose="020B0604020202020204" pitchFamily="34" charset="0"/>
            </a:endParaRPr>
          </a:p>
          <a:p>
            <a:pPr algn="ctr" eaLnBrk="1" hangingPunct="1"/>
            <a:r>
              <a:rPr lang="en-GB" altLang="hu-HU" sz="2000" i="1">
                <a:latin typeface="Arial" panose="020B0604020202020204" pitchFamily="34" charset="0"/>
              </a:rPr>
              <a:t>E. coli and Enterococcus faecalis</a:t>
            </a:r>
            <a:r>
              <a:rPr lang="en-GB" altLang="hu-HU" sz="2000">
                <a:latin typeface="Arial" panose="020B0604020202020204" pitchFamily="34" charset="0"/>
              </a:rPr>
              <a:t> in Cetrimid broth.</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hu-HU" altLang="hu-HU" sz="1800" b="0" i="0" u="none" strike="noStrike" cap="none" normalizeH="0" baseline="0" smtClean="0">
            <a:ln>
              <a:noFill/>
            </a:ln>
            <a:solidFill>
              <a:schemeClr val="tx1"/>
            </a:solidFill>
            <a:effectLst/>
            <a:latin typeface="Garamond" panose="02020404030301010803"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hu-HU" altLang="hu-HU" sz="1800" b="0" i="0" u="none" strike="noStrike" cap="none" normalizeH="0" baseline="0" smtClean="0">
            <a:ln>
              <a:noFill/>
            </a:ln>
            <a:solidFill>
              <a:schemeClr val="tx1"/>
            </a:solidFill>
            <a:effectLst/>
            <a:latin typeface="Garamond" panose="02020404030301010803"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Stream</Template>
  <TotalTime>1305</TotalTime>
  <Words>730</Words>
  <Application>Microsoft Office PowerPoint</Application>
  <PresentationFormat>Diavetítés a képernyőre (4:3 oldalarány)</PresentationFormat>
  <Paragraphs>208</Paragraphs>
  <Slides>27</Slides>
  <Notes>0</Notes>
  <HiddenSlides>0</HiddenSlides>
  <MMClips>0</MMClips>
  <ScaleCrop>false</ScaleCrop>
  <HeadingPairs>
    <vt:vector size="8" baseType="variant">
      <vt:variant>
        <vt:lpstr>Használt betűtípusok</vt:lpstr>
      </vt:variant>
      <vt:variant>
        <vt:i4>5</vt:i4>
      </vt:variant>
      <vt:variant>
        <vt:lpstr>Téma</vt:lpstr>
      </vt:variant>
      <vt:variant>
        <vt:i4>1</vt:i4>
      </vt:variant>
      <vt:variant>
        <vt:lpstr>Beágyazott OLE kiszolgálók</vt:lpstr>
      </vt:variant>
      <vt:variant>
        <vt:i4>1</vt:i4>
      </vt:variant>
      <vt:variant>
        <vt:lpstr>Diacímek</vt:lpstr>
      </vt:variant>
      <vt:variant>
        <vt:i4>27</vt:i4>
      </vt:variant>
    </vt:vector>
  </HeadingPairs>
  <TitlesOfParts>
    <vt:vector size="34" baseType="lpstr">
      <vt:lpstr>Arial</vt:lpstr>
      <vt:lpstr>Garamond</vt:lpstr>
      <vt:lpstr>Times New Roman</vt:lpstr>
      <vt:lpstr>Wingdings</vt:lpstr>
      <vt:lpstr>Calibri</vt:lpstr>
      <vt:lpstr>Stream</vt:lpstr>
      <vt:lpstr>Microsoft Office Excel Chart</vt:lpstr>
      <vt:lpstr>Microbiological inspection of mineral water by redox-potential measurement </vt:lpstr>
      <vt:lpstr>Introduction</vt:lpstr>
      <vt:lpstr>Theoretical base</vt:lpstr>
      <vt:lpstr>A typical redox curve of the microbial growth</vt:lpstr>
      <vt:lpstr>Microorganisms</vt:lpstr>
      <vt:lpstr>Method validation</vt:lpstr>
      <vt:lpstr> Selectivity 1.</vt:lpstr>
      <vt:lpstr>Selectivity 2.</vt:lpstr>
      <vt:lpstr>Selectivity 3.</vt:lpstr>
      <vt:lpstr>Linearity</vt:lpstr>
      <vt:lpstr>Linearity</vt:lpstr>
      <vt:lpstr>Linearity</vt:lpstr>
      <vt:lpstr>Linearity</vt:lpstr>
      <vt:lpstr>Linearity</vt:lpstr>
      <vt:lpstr>Linearity</vt:lpstr>
      <vt:lpstr>Sensitivity</vt:lpstr>
      <vt:lpstr>Detection limit</vt:lpstr>
      <vt:lpstr>Repeatability</vt:lpstr>
      <vt:lpstr>Quality control tests </vt:lpstr>
      <vt:lpstr>Quality control test</vt:lpstr>
      <vt:lpstr>Quality control test</vt:lpstr>
      <vt:lpstr> 66 bottles tested for Coliforms </vt:lpstr>
      <vt:lpstr>Quality control test</vt:lpstr>
      <vt:lpstr>Quality control test</vt:lpstr>
      <vt:lpstr>Detection time of one cell</vt:lpstr>
      <vt:lpstr>Results of industrial tests</vt:lpstr>
      <vt:lpstr>Advantages of the redox-potential measurement</vt:lpstr>
    </vt:vector>
  </TitlesOfParts>
  <Company>Home Office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Redoxpotencial measurement as a rapid method  for microbiological testing</dc:title>
  <dc:creator>Dave</dc:creator>
  <cp:lastModifiedBy>MicroTest4</cp:lastModifiedBy>
  <cp:revision>60</cp:revision>
  <dcterms:created xsi:type="dcterms:W3CDTF">2005-06-05T10:53:00Z</dcterms:created>
  <dcterms:modified xsi:type="dcterms:W3CDTF">2015-06-20T10:22:04Z</dcterms:modified>
</cp:coreProperties>
</file>